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</p:sldIdLst>
  <p:sldSz cx="15630525" cy="14716125"/>
  <p:notesSz cx="6858000" cy="9144000"/>
  <p:defaultTextStyle>
    <a:defPPr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9773"/>
    <a:srgbClr val="FFFFFF"/>
    <a:srgbClr val="C5FAF5"/>
    <a:srgbClr val="81D8D0"/>
    <a:srgbClr val="BCB6FF"/>
    <a:srgbClr val="5C94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0699A6-B3DC-F181-49CB-E1B7EA1DCAD5}" v="1533" dt="2026-07-29T16:07:13.726"/>
    <p1510:client id="{3A35935E-0B91-E540-12DA-033B1F9F973A}" v="834" dt="2026-07-31T00:41:10.840"/>
    <p1510:client id="{8756CE1B-3C5C-45AA-DBFD-188A1FB2D05C}" v="1212" dt="2026-07-29T21:22:51.90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–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3B4B98B0-60AC-42C2-AFA5-B58CD77FA1E5}" styleName="Light Style 1 –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–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–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BC89EF96-8CEA-46FF-86C4-4CE0E7609802}" styleName="Light Style 3 –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1.xml"/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10" Type="http://schemas.openxmlformats.org/officeDocument/2006/relationships/customXml" Target="../customXml/item3.xml"/><Relationship Id="rId4" Type="http://schemas.openxmlformats.org/officeDocument/2006/relationships/viewProps" Target="viewProps.xml"/><Relationship Id="rId9" Type="http://schemas.openxmlformats.org/officeDocument/2006/relationships/customXml" Target="../customXml/item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53816" y="2408406"/>
            <a:ext cx="11722894" cy="5123392"/>
          </a:xfrm>
        </p:spPr>
        <p:txBody>
          <a:bodyPr anchor="b"/>
          <a:lstStyle>
            <a:lvl1pPr algn="ctr">
              <a:defRPr sz="1896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53816" y="7729374"/>
            <a:ext cx="11722894" cy="3552990"/>
          </a:xfrm>
        </p:spPr>
        <p:txBody>
          <a:bodyPr/>
          <a:lstStyle>
            <a:lvl1pPr marL="0" indent="0" algn="ctr">
              <a:buNone/>
              <a:defRPr sz="758"/>
            </a:lvl1pPr>
            <a:lvl2pPr marL="144467" indent="0" algn="ctr">
              <a:buNone/>
              <a:defRPr sz="632"/>
            </a:lvl2pPr>
            <a:lvl3pPr marL="288934" indent="0" algn="ctr">
              <a:buNone/>
              <a:defRPr sz="569"/>
            </a:lvl3pPr>
            <a:lvl4pPr marL="433400" indent="0" algn="ctr">
              <a:buNone/>
              <a:defRPr sz="506"/>
            </a:lvl4pPr>
            <a:lvl5pPr marL="577867" indent="0" algn="ctr">
              <a:buNone/>
              <a:defRPr sz="506"/>
            </a:lvl5pPr>
            <a:lvl6pPr marL="722333" indent="0" algn="ctr">
              <a:buNone/>
              <a:defRPr sz="506"/>
            </a:lvl6pPr>
            <a:lvl7pPr marL="866800" indent="0" algn="ctr">
              <a:buNone/>
              <a:defRPr sz="506"/>
            </a:lvl7pPr>
            <a:lvl8pPr marL="1011267" indent="0" algn="ctr">
              <a:buNone/>
              <a:defRPr sz="506"/>
            </a:lvl8pPr>
            <a:lvl9pPr marL="1155733" indent="0" algn="ctr">
              <a:buNone/>
              <a:defRPr sz="506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458" y="3668816"/>
            <a:ext cx="13481328" cy="6121499"/>
          </a:xfrm>
        </p:spPr>
        <p:txBody>
          <a:bodyPr anchor="b"/>
          <a:lstStyle>
            <a:lvl1pPr>
              <a:defRPr sz="1896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458" y="9848226"/>
            <a:ext cx="13481328" cy="3219151"/>
          </a:xfrm>
        </p:spPr>
        <p:txBody>
          <a:bodyPr/>
          <a:lstStyle>
            <a:lvl1pPr marL="0" indent="0">
              <a:buNone/>
              <a:defRPr sz="758">
                <a:solidFill>
                  <a:schemeClr val="tx1">
                    <a:tint val="82000"/>
                  </a:schemeClr>
                </a:solidFill>
              </a:defRPr>
            </a:lvl1pPr>
            <a:lvl2pPr marL="144467" indent="0">
              <a:buNone/>
              <a:defRPr sz="632">
                <a:solidFill>
                  <a:schemeClr val="tx1">
                    <a:tint val="82000"/>
                  </a:schemeClr>
                </a:solidFill>
              </a:defRPr>
            </a:lvl2pPr>
            <a:lvl3pPr marL="288934" indent="0">
              <a:buNone/>
              <a:defRPr sz="569">
                <a:solidFill>
                  <a:schemeClr val="tx1">
                    <a:tint val="82000"/>
                  </a:schemeClr>
                </a:solidFill>
              </a:defRPr>
            </a:lvl3pPr>
            <a:lvl4pPr marL="433400" indent="0">
              <a:buNone/>
              <a:defRPr sz="506">
                <a:solidFill>
                  <a:schemeClr val="tx1">
                    <a:tint val="82000"/>
                  </a:schemeClr>
                </a:solidFill>
              </a:defRPr>
            </a:lvl4pPr>
            <a:lvl5pPr marL="577867" indent="0">
              <a:buNone/>
              <a:defRPr sz="506">
                <a:solidFill>
                  <a:schemeClr val="tx1">
                    <a:tint val="82000"/>
                  </a:schemeClr>
                </a:solidFill>
              </a:defRPr>
            </a:lvl5pPr>
            <a:lvl6pPr marL="722333" indent="0">
              <a:buNone/>
              <a:defRPr sz="506">
                <a:solidFill>
                  <a:schemeClr val="tx1">
                    <a:tint val="82000"/>
                  </a:schemeClr>
                </a:solidFill>
              </a:defRPr>
            </a:lvl6pPr>
            <a:lvl7pPr marL="866800" indent="0">
              <a:buNone/>
              <a:defRPr sz="506">
                <a:solidFill>
                  <a:schemeClr val="tx1">
                    <a:tint val="82000"/>
                  </a:schemeClr>
                </a:solidFill>
              </a:defRPr>
            </a:lvl7pPr>
            <a:lvl8pPr marL="1011267" indent="0">
              <a:buNone/>
              <a:defRPr sz="506">
                <a:solidFill>
                  <a:schemeClr val="tx1">
                    <a:tint val="82000"/>
                  </a:schemeClr>
                </a:solidFill>
              </a:defRPr>
            </a:lvl8pPr>
            <a:lvl9pPr marL="1155733" indent="0">
              <a:buNone/>
              <a:defRPr sz="506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74601" y="3917489"/>
            <a:ext cx="6642973" cy="9337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12955" y="3917489"/>
            <a:ext cx="6642973" cy="9337246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634" y="783499"/>
            <a:ext cx="13481328" cy="2844437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6635" y="3607495"/>
            <a:ext cx="6612444" cy="1767978"/>
          </a:xfrm>
        </p:spPr>
        <p:txBody>
          <a:bodyPr anchor="b"/>
          <a:lstStyle>
            <a:lvl1pPr marL="0" indent="0">
              <a:buNone/>
              <a:defRPr sz="758" b="1"/>
            </a:lvl1pPr>
            <a:lvl2pPr marL="144467" indent="0">
              <a:buNone/>
              <a:defRPr sz="632" b="1"/>
            </a:lvl2pPr>
            <a:lvl3pPr marL="288934" indent="0">
              <a:buNone/>
              <a:defRPr sz="569" b="1"/>
            </a:lvl3pPr>
            <a:lvl4pPr marL="433400" indent="0">
              <a:buNone/>
              <a:defRPr sz="506" b="1"/>
            </a:lvl4pPr>
            <a:lvl5pPr marL="577867" indent="0">
              <a:buNone/>
              <a:defRPr sz="506" b="1"/>
            </a:lvl5pPr>
            <a:lvl6pPr marL="722333" indent="0">
              <a:buNone/>
              <a:defRPr sz="506" b="1"/>
            </a:lvl6pPr>
            <a:lvl7pPr marL="866800" indent="0">
              <a:buNone/>
              <a:defRPr sz="506" b="1"/>
            </a:lvl7pPr>
            <a:lvl8pPr marL="1011267" indent="0">
              <a:buNone/>
              <a:defRPr sz="506" b="1"/>
            </a:lvl8pPr>
            <a:lvl9pPr marL="1155733" indent="0">
              <a:buNone/>
              <a:defRPr sz="50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6635" y="5375475"/>
            <a:ext cx="6612444" cy="79065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912955" y="3607495"/>
            <a:ext cx="6645009" cy="1767978"/>
          </a:xfrm>
        </p:spPr>
        <p:txBody>
          <a:bodyPr anchor="b"/>
          <a:lstStyle>
            <a:lvl1pPr marL="0" indent="0">
              <a:buNone/>
              <a:defRPr sz="758" b="1"/>
            </a:lvl1pPr>
            <a:lvl2pPr marL="144467" indent="0">
              <a:buNone/>
              <a:defRPr sz="632" b="1"/>
            </a:lvl2pPr>
            <a:lvl3pPr marL="288934" indent="0">
              <a:buNone/>
              <a:defRPr sz="569" b="1"/>
            </a:lvl3pPr>
            <a:lvl4pPr marL="433400" indent="0">
              <a:buNone/>
              <a:defRPr sz="506" b="1"/>
            </a:lvl4pPr>
            <a:lvl5pPr marL="577867" indent="0">
              <a:buNone/>
              <a:defRPr sz="506" b="1"/>
            </a:lvl5pPr>
            <a:lvl6pPr marL="722333" indent="0">
              <a:buNone/>
              <a:defRPr sz="506" b="1"/>
            </a:lvl6pPr>
            <a:lvl7pPr marL="866800" indent="0">
              <a:buNone/>
              <a:defRPr sz="506" b="1"/>
            </a:lvl7pPr>
            <a:lvl8pPr marL="1011267" indent="0">
              <a:buNone/>
              <a:defRPr sz="506" b="1"/>
            </a:lvl8pPr>
            <a:lvl9pPr marL="1155733" indent="0">
              <a:buNone/>
              <a:defRPr sz="506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912955" y="5375475"/>
            <a:ext cx="6645009" cy="79065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637" y="981077"/>
            <a:ext cx="5041251" cy="3433763"/>
          </a:xfrm>
        </p:spPr>
        <p:txBody>
          <a:bodyPr anchor="b"/>
          <a:lstStyle>
            <a:lvl1pPr>
              <a:defRPr sz="101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45010" y="2118852"/>
            <a:ext cx="7912953" cy="10457986"/>
          </a:xfrm>
        </p:spPr>
        <p:txBody>
          <a:bodyPr/>
          <a:lstStyle>
            <a:lvl1pPr>
              <a:defRPr sz="1011"/>
            </a:lvl1pPr>
            <a:lvl2pPr>
              <a:defRPr sz="885"/>
            </a:lvl2pPr>
            <a:lvl3pPr>
              <a:defRPr sz="758"/>
            </a:lvl3pPr>
            <a:lvl4pPr>
              <a:defRPr sz="632"/>
            </a:lvl4pPr>
            <a:lvl5pPr>
              <a:defRPr sz="632"/>
            </a:lvl5pPr>
            <a:lvl6pPr>
              <a:defRPr sz="632"/>
            </a:lvl6pPr>
            <a:lvl7pPr>
              <a:defRPr sz="632"/>
            </a:lvl7pPr>
            <a:lvl8pPr>
              <a:defRPr sz="632"/>
            </a:lvl8pPr>
            <a:lvl9pPr>
              <a:defRPr sz="632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6637" y="4414840"/>
            <a:ext cx="5041251" cy="8179032"/>
          </a:xfrm>
        </p:spPr>
        <p:txBody>
          <a:bodyPr/>
          <a:lstStyle>
            <a:lvl1pPr marL="0" indent="0">
              <a:buNone/>
              <a:defRPr sz="506"/>
            </a:lvl1pPr>
            <a:lvl2pPr marL="144467" indent="0">
              <a:buNone/>
              <a:defRPr sz="442"/>
            </a:lvl2pPr>
            <a:lvl3pPr marL="288934" indent="0">
              <a:buNone/>
              <a:defRPr sz="379"/>
            </a:lvl3pPr>
            <a:lvl4pPr marL="433400" indent="0">
              <a:buNone/>
              <a:defRPr sz="316"/>
            </a:lvl4pPr>
            <a:lvl5pPr marL="577867" indent="0">
              <a:buNone/>
              <a:defRPr sz="316"/>
            </a:lvl5pPr>
            <a:lvl6pPr marL="722333" indent="0">
              <a:buNone/>
              <a:defRPr sz="316"/>
            </a:lvl6pPr>
            <a:lvl7pPr marL="866800" indent="0">
              <a:buNone/>
              <a:defRPr sz="316"/>
            </a:lvl7pPr>
            <a:lvl8pPr marL="1011267" indent="0">
              <a:buNone/>
              <a:defRPr sz="316"/>
            </a:lvl8pPr>
            <a:lvl9pPr marL="1155733" indent="0">
              <a:buNone/>
              <a:defRPr sz="31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6637" y="981077"/>
            <a:ext cx="5041251" cy="3433763"/>
          </a:xfrm>
        </p:spPr>
        <p:txBody>
          <a:bodyPr anchor="b"/>
          <a:lstStyle>
            <a:lvl1pPr>
              <a:defRPr sz="1011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45010" y="2118852"/>
            <a:ext cx="7912953" cy="10457986"/>
          </a:xfrm>
        </p:spPr>
        <p:txBody>
          <a:bodyPr anchor="t"/>
          <a:lstStyle>
            <a:lvl1pPr marL="0" indent="0">
              <a:buNone/>
              <a:defRPr sz="1011"/>
            </a:lvl1pPr>
            <a:lvl2pPr marL="144467" indent="0">
              <a:buNone/>
              <a:defRPr sz="885"/>
            </a:lvl2pPr>
            <a:lvl3pPr marL="288934" indent="0">
              <a:buNone/>
              <a:defRPr sz="758"/>
            </a:lvl3pPr>
            <a:lvl4pPr marL="433400" indent="0">
              <a:buNone/>
              <a:defRPr sz="632"/>
            </a:lvl4pPr>
            <a:lvl5pPr marL="577867" indent="0">
              <a:buNone/>
              <a:defRPr sz="632"/>
            </a:lvl5pPr>
            <a:lvl6pPr marL="722333" indent="0">
              <a:buNone/>
              <a:defRPr sz="632"/>
            </a:lvl6pPr>
            <a:lvl7pPr marL="866800" indent="0">
              <a:buNone/>
              <a:defRPr sz="632"/>
            </a:lvl7pPr>
            <a:lvl8pPr marL="1011267" indent="0">
              <a:buNone/>
              <a:defRPr sz="632"/>
            </a:lvl8pPr>
            <a:lvl9pPr marL="1155733" indent="0">
              <a:buNone/>
              <a:defRPr sz="632"/>
            </a:lvl9pPr>
          </a:lstStyle>
          <a:p>
            <a:r>
              <a:rPr lang="en-GB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6637" y="4414840"/>
            <a:ext cx="5041251" cy="8179032"/>
          </a:xfrm>
        </p:spPr>
        <p:txBody>
          <a:bodyPr/>
          <a:lstStyle>
            <a:lvl1pPr marL="0" indent="0">
              <a:buNone/>
              <a:defRPr sz="506"/>
            </a:lvl1pPr>
            <a:lvl2pPr marL="144467" indent="0">
              <a:buNone/>
              <a:defRPr sz="442"/>
            </a:lvl2pPr>
            <a:lvl3pPr marL="288934" indent="0">
              <a:buNone/>
              <a:defRPr sz="379"/>
            </a:lvl3pPr>
            <a:lvl4pPr marL="433400" indent="0">
              <a:buNone/>
              <a:defRPr sz="316"/>
            </a:lvl4pPr>
            <a:lvl5pPr marL="577867" indent="0">
              <a:buNone/>
              <a:defRPr sz="316"/>
            </a:lvl5pPr>
            <a:lvl6pPr marL="722333" indent="0">
              <a:buNone/>
              <a:defRPr sz="316"/>
            </a:lvl6pPr>
            <a:lvl7pPr marL="866800" indent="0">
              <a:buNone/>
              <a:defRPr sz="316"/>
            </a:lvl7pPr>
            <a:lvl8pPr marL="1011267" indent="0">
              <a:buNone/>
              <a:defRPr sz="316"/>
            </a:lvl8pPr>
            <a:lvl9pPr marL="1155733" indent="0">
              <a:buNone/>
              <a:defRPr sz="316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85596" y="783498"/>
            <a:ext cx="3370333" cy="12471235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74600" y="783498"/>
            <a:ext cx="9915615" cy="1247123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74599" y="783499"/>
            <a:ext cx="13481328" cy="2844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4599" y="3917489"/>
            <a:ext cx="13481328" cy="93372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74599" y="13639670"/>
            <a:ext cx="3516868" cy="783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7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GB" smtClean="0"/>
              <a:t>30/07/2026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77612" y="13639670"/>
            <a:ext cx="5275302" cy="783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7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039058" y="13639670"/>
            <a:ext cx="3516868" cy="78349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79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GB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ncbi.nlm.nih.gov/books/NBK534867/" TargetMode="External"/><Relationship Id="rId13" Type="http://schemas.openxmlformats.org/officeDocument/2006/relationships/hyperlink" Target="https://doi.org/10.1097/dss.0000000000004604" TargetMode="External"/><Relationship Id="rId18" Type="http://schemas.openxmlformats.org/officeDocument/2006/relationships/image" Target="../media/image8.png"/><Relationship Id="rId3" Type="http://schemas.openxmlformats.org/officeDocument/2006/relationships/image" Target="../media/image2.png"/><Relationship Id="rId7" Type="http://schemas.openxmlformats.org/officeDocument/2006/relationships/hyperlink" Target="https://doi.org/10.2147/ccid.s111019" TargetMode="External"/><Relationship Id="rId12" Type="http://schemas.openxmlformats.org/officeDocument/2006/relationships/hyperlink" Target="https://www.cdnetwork.org/library/cutting-edge-management-of-hidradenitis-suppurativa-hs-in-primary-care/" TargetMode="External"/><Relationship Id="rId17" Type="http://schemas.openxmlformats.org/officeDocument/2006/relationships/image" Target="../media/image7.png"/><Relationship Id="rId2" Type="http://schemas.openxmlformats.org/officeDocument/2006/relationships/image" Target="../media/image1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hyperlink" Target="https://doi.org/10.1093/bjd/ljad388" TargetMode="External"/><Relationship Id="rId5" Type="http://schemas.openxmlformats.org/officeDocument/2006/relationships/image" Target="../media/image4.png"/><Relationship Id="rId15" Type="http://schemas.openxmlformats.org/officeDocument/2006/relationships/hyperlink" Target="https://dermnetnz.org/" TargetMode="External"/><Relationship Id="rId10" Type="http://schemas.openxmlformats.org/officeDocument/2006/relationships/hyperlink" Target="https://www.mdedge.com/dermatology/article/257714/autoimmune-diseases/surgical-deroofing-hidradenitis-suppurativa" TargetMode="External"/><Relationship Id="rId19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hyperlink" Target="https://doi.org/10.1007/s13671-024-00419-x" TargetMode="External"/><Relationship Id="rId14" Type="http://schemas.openxmlformats.org/officeDocument/2006/relationships/hyperlink" Target="https://www.youtube.com/watch?v=ftizgrBMzok&amp;t=2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5FA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411BA8-8ABF-95FD-E1CA-D3F6C9EC7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DDE0A-FAB4-EB39-2869-1BC069C30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03934" y="1105330"/>
            <a:ext cx="3908896" cy="2490954"/>
          </a:xfrm>
        </p:spPr>
        <p:txBody>
          <a:bodyPr/>
          <a:lstStyle>
            <a:defPPr>
              <a:defRPr lang="en-GB"/>
            </a:defPPr>
            <a:lvl1pPr marL="0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44236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88472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32709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76945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221181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465417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09654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53890" algn="l" defTabSz="488472" rtl="0" eaLnBrk="1" latinLnBrk="0" hangingPunct="1">
              <a:defRPr sz="9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6539831-0313-4B7F-34BE-571E806EFC3B}"/>
              </a:ext>
            </a:extLst>
          </p:cNvPr>
          <p:cNvSpPr txBox="1"/>
          <p:nvPr/>
        </p:nvSpPr>
        <p:spPr>
          <a:xfrm>
            <a:off x="-59579" y="5224"/>
            <a:ext cx="15682829" cy="830997"/>
          </a:xfrm>
          <a:prstGeom prst="rect">
            <a:avLst/>
          </a:prstGeom>
          <a:solidFill>
            <a:srgbClr val="81D8D0"/>
          </a:solidFill>
          <a:ln>
            <a:solidFill>
              <a:srgbClr val="FA9773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2400" b="1" dirty="0">
                <a:ea typeface="+mn-lt"/>
                <a:cs typeface="+mn-lt"/>
              </a:rPr>
              <a:t>Deroofing Demystified: Understanding the surgical management of hidradenitis suppurativa through current </a:t>
            </a:r>
            <a:r>
              <a:rPr lang="en-GB" sz="2400" b="1">
                <a:ea typeface="+mn-lt"/>
                <a:cs typeface="+mn-lt"/>
              </a:rPr>
              <a:t>educational resources                                                                                                                                                                                       </a:t>
            </a:r>
            <a:r>
              <a:rPr lang="en-GB" sz="1200" b="1" dirty="0">
                <a:ea typeface="+mn-lt"/>
                <a:cs typeface="+mn-lt"/>
              </a:rPr>
              <a:t>Hebah Masood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B35728-97AB-A733-8930-CCF1A363A325}"/>
              </a:ext>
            </a:extLst>
          </p:cNvPr>
          <p:cNvSpPr/>
          <p:nvPr/>
        </p:nvSpPr>
        <p:spPr>
          <a:xfrm>
            <a:off x="166870" y="968101"/>
            <a:ext cx="5060040" cy="404445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GB" sz="18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D2EA64A-BA44-0B7A-F59D-FEDC35103F16}"/>
              </a:ext>
            </a:extLst>
          </p:cNvPr>
          <p:cNvSpPr txBox="1"/>
          <p:nvPr/>
        </p:nvSpPr>
        <p:spPr>
          <a:xfrm>
            <a:off x="183354" y="1001335"/>
            <a:ext cx="5063185" cy="550920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0">
                <a:solidFill>
                  <a:srgbClr val="000000"/>
                </a:solidFill>
              </a:rPr>
              <a:t>What is HS</a:t>
            </a:r>
            <a:r>
              <a:rPr lang="en-US" sz="1400" b="1">
                <a:solidFill>
                  <a:srgbClr val="000000"/>
                </a:solidFill>
              </a:rPr>
              <a:t> and why is surgery needed?</a:t>
            </a:r>
            <a:r>
              <a:rPr lang="en-US" sz="1400" b="1" i="0" dirty="0">
                <a:solidFill>
                  <a:schemeClr val="bg1"/>
                </a:solidFill>
              </a:rPr>
              <a:t>​</a:t>
            </a:r>
          </a:p>
          <a:p>
            <a:pPr algn="ctr"/>
            <a:endParaRPr lang="en-US" sz="1000" b="1" dirty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US" sz="1100" b="1" i="0" dirty="0">
                <a:solidFill>
                  <a:srgbClr val="000000"/>
                </a:solidFill>
                <a:latin typeface="Aptos Display"/>
              </a:rPr>
              <a:t>Hidradenitis suppurativa (HS) is a chronic inflammatory skin condition, </a:t>
            </a:r>
            <a:r>
              <a:rPr lang="en-US" sz="1100" b="1" i="0" dirty="0" err="1">
                <a:solidFill>
                  <a:srgbClr val="000000"/>
                </a:solidFill>
                <a:latin typeface="Aptos Display"/>
              </a:rPr>
              <a:t>characterised</a:t>
            </a:r>
            <a:r>
              <a:rPr lang="en-US" sz="1100" b="1" i="0" dirty="0">
                <a:solidFill>
                  <a:srgbClr val="000000"/>
                </a:solidFill>
                <a:latin typeface="Aptos Display"/>
              </a:rPr>
              <a:t> by the painful recurrence of deep-seated abscesses, nodules, sinus tunnels and the development of fibrotic scar tissue</a:t>
            </a:r>
            <a:r>
              <a:rPr lang="en-US" sz="1100" b="1" dirty="0">
                <a:solidFill>
                  <a:srgbClr val="000000"/>
                </a:solidFill>
                <a:latin typeface="Aptos Display"/>
              </a:rPr>
              <a:t> in intertriginous regions (Figures 1&amp;2).</a:t>
            </a:r>
            <a:r>
              <a:rPr lang="en-US" sz="1100" b="1" baseline="30000" dirty="0">
                <a:solidFill>
                  <a:srgbClr val="000000"/>
                </a:solidFill>
                <a:latin typeface="Aptos Display"/>
              </a:rPr>
              <a:t>1</a:t>
            </a:r>
            <a:endParaRPr lang="en-US" sz="1100" b="1" i="0" baseline="30000" dirty="0">
              <a:solidFill>
                <a:srgbClr val="000000"/>
              </a:solidFill>
              <a:latin typeface="Aptos Display"/>
            </a:endParaRPr>
          </a:p>
          <a:p>
            <a:pPr marL="171450" indent="-171450">
              <a:buFont typeface="Arial"/>
              <a:buChar char="•"/>
            </a:pPr>
            <a:endParaRPr lang="en-US" sz="1100" b="1" dirty="0">
              <a:solidFill>
                <a:srgbClr val="000000"/>
              </a:solidFill>
              <a:latin typeface="Aptos Display"/>
            </a:endParaRPr>
          </a:p>
          <a:p>
            <a:pPr marL="171450" indent="-171450">
              <a:buFont typeface="Arial"/>
              <a:buChar char="•"/>
            </a:pPr>
            <a:r>
              <a:rPr lang="en-US" sz="1100" b="1">
                <a:solidFill>
                  <a:srgbClr val="000000"/>
                </a:solidFill>
                <a:latin typeface="Aptos Display"/>
                <a:ea typeface="+mn-lt"/>
                <a:cs typeface="+mn-lt"/>
              </a:rPr>
              <a:t>Etiology is not entirely understood, yet there is a pathophysiological link with follicular occlusion of the pilosebaceous units</a:t>
            </a:r>
            <a:r>
              <a:rPr lang="en-US" sz="1100" b="1">
                <a:solidFill>
                  <a:srgbClr val="000000"/>
                </a:solidFill>
                <a:latin typeface="Aptos Display"/>
              </a:rPr>
              <a:t>.</a:t>
            </a:r>
            <a:r>
              <a:rPr lang="en-US" sz="1100" b="1" baseline="30000">
                <a:solidFill>
                  <a:srgbClr val="000000"/>
                </a:solidFill>
                <a:latin typeface="Aptos Display"/>
              </a:rPr>
              <a:t>2</a:t>
            </a:r>
            <a:endParaRPr lang="en-US" sz="1100" b="1" baseline="30000" dirty="0">
              <a:solidFill>
                <a:srgbClr val="000000"/>
              </a:solidFill>
              <a:latin typeface="Aptos Display"/>
            </a:endParaRPr>
          </a:p>
          <a:p>
            <a:pPr marL="171450" indent="-171450">
              <a:buFont typeface="Arial"/>
              <a:buChar char="•"/>
            </a:pPr>
            <a:endParaRPr lang="en-US" sz="1100" b="1" dirty="0">
              <a:solidFill>
                <a:srgbClr val="000000"/>
              </a:solidFill>
              <a:latin typeface="Aptos Display"/>
            </a:endParaRPr>
          </a:p>
          <a:p>
            <a:pPr marL="171450" indent="-171450" algn="l" rtl="0">
              <a:buFont typeface="Arial"/>
              <a:buChar char="•"/>
            </a:pPr>
            <a:r>
              <a:rPr lang="en-US" sz="1100" b="1" i="0" dirty="0">
                <a:solidFill>
                  <a:srgbClr val="000000"/>
                </a:solidFill>
                <a:latin typeface="Aptos Display"/>
              </a:rPr>
              <a:t>Treatment for HS is currently non-curative, thereby concentrating on alleviating symptoms, </a:t>
            </a:r>
            <a:r>
              <a:rPr lang="en-US" sz="1100" b="1" i="0" dirty="0" err="1">
                <a:solidFill>
                  <a:srgbClr val="000000"/>
                </a:solidFill>
                <a:latin typeface="Aptos Display"/>
              </a:rPr>
              <a:t>minimising</a:t>
            </a:r>
            <a:r>
              <a:rPr lang="en-US" sz="1100" b="1" i="0" dirty="0">
                <a:solidFill>
                  <a:srgbClr val="000000"/>
                </a:solidFill>
                <a:latin typeface="Aptos Display"/>
              </a:rPr>
              <a:t> infection and reducing the recurrence of lesions</a:t>
            </a:r>
            <a:r>
              <a:rPr lang="en-US" sz="1100" b="1" dirty="0">
                <a:solidFill>
                  <a:srgbClr val="000000"/>
                </a:solidFill>
                <a:latin typeface="Aptos Display"/>
              </a:rPr>
              <a:t>.</a:t>
            </a:r>
            <a:r>
              <a:rPr lang="en-US" sz="1100" b="1" baseline="30000" dirty="0">
                <a:solidFill>
                  <a:srgbClr val="000000"/>
                </a:solidFill>
                <a:latin typeface="Aptos Display"/>
              </a:rPr>
              <a:t>2</a:t>
            </a:r>
            <a:endParaRPr lang="en-US" sz="1100" b="1" i="0" baseline="30000" dirty="0">
              <a:solidFill>
                <a:srgbClr val="000000"/>
              </a:solidFill>
              <a:latin typeface="Aptos Display"/>
            </a:endParaRPr>
          </a:p>
          <a:p>
            <a:pPr marL="171450" indent="-171450">
              <a:buFont typeface="Arial"/>
              <a:buChar char="•"/>
            </a:pPr>
            <a:endParaRPr lang="en-GB" sz="1100" b="1" dirty="0">
              <a:latin typeface="Aptos Display"/>
            </a:endParaRPr>
          </a:p>
          <a:p>
            <a:pPr marL="171450" indent="-171450">
              <a:buFont typeface="Arial"/>
              <a:buChar char="•"/>
            </a:pPr>
            <a:r>
              <a:rPr lang="en-GB" sz="1100" b="1" dirty="0">
                <a:latin typeface="Aptos Display"/>
              </a:rPr>
              <a:t>Contemporary management adopts a multimodal approach, combining pharmacological therapy and surgical intervention </a:t>
            </a:r>
            <a:r>
              <a:rPr lang="en-GB" sz="1100" b="1">
                <a:latin typeface="Aptos Display"/>
              </a:rPr>
              <a:t>to optimise patient outcomes.</a:t>
            </a:r>
            <a:endParaRPr lang="en-GB" sz="1100" b="1" dirty="0">
              <a:latin typeface="Aptos Display"/>
            </a:endParaRPr>
          </a:p>
          <a:p>
            <a:pPr marL="171450" indent="-171450">
              <a:buFont typeface="Arial"/>
              <a:buChar char="•"/>
            </a:pPr>
            <a:endParaRPr lang="en-GB" sz="1100" b="1" dirty="0">
              <a:latin typeface="Aptos Display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1100" b="1" dirty="0">
                <a:latin typeface="Aptos Display"/>
              </a:rPr>
              <a:t>Typical surgical management involves incision and drainage </a:t>
            </a:r>
            <a:r>
              <a:rPr lang="en-GB" sz="1100" b="1">
                <a:latin typeface="Aptos Display"/>
              </a:rPr>
              <a:t>of individual</a:t>
            </a:r>
            <a:r>
              <a:rPr lang="en-GB" sz="1100" b="1" dirty="0">
                <a:latin typeface="Aptos Display"/>
              </a:rPr>
              <a:t> lesions or wide excision of diseased areas.</a:t>
            </a:r>
            <a:endParaRPr lang="en-GB" sz="1100">
              <a:latin typeface="Aptos Display"/>
            </a:endParaRPr>
          </a:p>
          <a:p>
            <a:pPr marL="285750" indent="-285750">
              <a:buFont typeface="Arial,Sans-Serif"/>
              <a:buChar char="•"/>
            </a:pPr>
            <a:endParaRPr lang="en-GB" sz="1100" b="1" dirty="0">
              <a:latin typeface="Aptos Display"/>
            </a:endParaRPr>
          </a:p>
          <a:p>
            <a:pPr marL="285750" indent="-285750">
              <a:buFont typeface="Arial,Sans-Serif"/>
              <a:buChar char="•"/>
            </a:pPr>
            <a:r>
              <a:rPr lang="en-GB" sz="1100" b="1">
                <a:latin typeface="Aptos Display"/>
              </a:rPr>
              <a:t>Despite limited execution in UK clinical practice, deroofing is alternative</a:t>
            </a:r>
            <a:r>
              <a:rPr lang="en-GB" sz="1100" b="1" dirty="0">
                <a:latin typeface="Aptos Display"/>
              </a:rPr>
              <a:t> </a:t>
            </a:r>
            <a:r>
              <a:rPr lang="en-GB" sz="1100" b="1">
                <a:latin typeface="Aptos Display"/>
              </a:rPr>
              <a:t>surgical procedure that is gaining increasing recognition. </a:t>
            </a:r>
            <a:endParaRPr lang="en-GB" sz="1100">
              <a:latin typeface="Aptos Display"/>
            </a:endParaRPr>
          </a:p>
          <a:p>
            <a:pPr marL="285750" indent="-285750">
              <a:buFont typeface="Arial,Sans-Serif"/>
              <a:buChar char="•"/>
            </a:pPr>
            <a:endParaRPr lang="en-GB" sz="1100" b="1" dirty="0"/>
          </a:p>
          <a:p>
            <a:pPr marL="285750" indent="-285750">
              <a:buFont typeface="Arial"/>
              <a:buChar char="•"/>
            </a:pPr>
            <a:endParaRPr lang="en-GB" sz="1100" dirty="0"/>
          </a:p>
          <a:p>
            <a:pPr marL="171450" indent="-171450">
              <a:buFont typeface="Arial"/>
              <a:buChar char="•"/>
            </a:pPr>
            <a:endParaRPr lang="en-GB" sz="1100" b="1" dirty="0"/>
          </a:p>
          <a:p>
            <a:pPr marL="171450" indent="-171450">
              <a:buFont typeface="Arial"/>
              <a:buChar char="•"/>
            </a:pPr>
            <a:endParaRPr lang="en-US" sz="1100" b="1" dirty="0"/>
          </a:p>
          <a:p>
            <a:pPr algn="ctr"/>
            <a:endParaRPr lang="en-US" sz="1400" dirty="0"/>
          </a:p>
          <a:p>
            <a:endParaRPr lang="en-US" sz="1400" dirty="0"/>
          </a:p>
          <a:p>
            <a:endParaRPr lang="en-US" sz="1800"/>
          </a:p>
          <a:p>
            <a:pPr algn="ctr"/>
            <a:endParaRPr lang="en-GB" sz="180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EE6E11-F127-A82E-1957-CD520738CCFF}"/>
              </a:ext>
            </a:extLst>
          </p:cNvPr>
          <p:cNvSpPr/>
          <p:nvPr/>
        </p:nvSpPr>
        <p:spPr>
          <a:xfrm>
            <a:off x="5742634" y="1111629"/>
            <a:ext cx="3285967" cy="1070737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GB" sz="180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F37A61-5C03-2D5F-A16C-9B16C9F20222}"/>
              </a:ext>
            </a:extLst>
          </p:cNvPr>
          <p:cNvSpPr txBox="1"/>
          <p:nvPr/>
        </p:nvSpPr>
        <p:spPr>
          <a:xfrm>
            <a:off x="333748" y="10306164"/>
            <a:ext cx="4916905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400" b="1">
                <a:ea typeface="+mn-lt"/>
                <a:cs typeface="+mn-lt"/>
              </a:rPr>
              <a:t>        </a:t>
            </a:r>
            <a:endParaRPr lang="en-US" sz="1400"/>
          </a:p>
          <a:p>
            <a:pPr algn="l"/>
            <a:endParaRPr lang="en-GB" sz="18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CD50D12-8500-1C8E-72EE-E3B6CB5935E2}"/>
              </a:ext>
            </a:extLst>
          </p:cNvPr>
          <p:cNvSpPr/>
          <p:nvPr/>
        </p:nvSpPr>
        <p:spPr>
          <a:xfrm>
            <a:off x="177741" y="8320840"/>
            <a:ext cx="5196201" cy="351677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F7300D9-6259-25D2-58EC-C58CFA7DEAE8}"/>
              </a:ext>
            </a:extLst>
          </p:cNvPr>
          <p:cNvSpPr txBox="1"/>
          <p:nvPr/>
        </p:nvSpPr>
        <p:spPr>
          <a:xfrm>
            <a:off x="188117" y="8320474"/>
            <a:ext cx="5128732" cy="403443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GB" sz="1400" b="1" dirty="0">
                <a:ea typeface="+mn-lt"/>
                <a:cs typeface="+mn-lt"/>
              </a:rPr>
              <a:t>                                            </a:t>
            </a:r>
            <a:r>
              <a:rPr lang="en-GB" sz="1400" b="1">
                <a:ea typeface="+mn-lt"/>
                <a:cs typeface="+mn-lt"/>
              </a:rPr>
              <a:t>What is Deroofing? </a:t>
            </a:r>
            <a:endParaRPr lang="en-US" sz="140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1100" b="1">
                <a:latin typeface="Aptos Display"/>
                <a:ea typeface="+mn-lt"/>
                <a:cs typeface="+mn-lt"/>
              </a:rPr>
              <a:t>Deroofing involves removal of the 'roof' of these sinus </a:t>
            </a:r>
            <a:r>
              <a:rPr lang="en-GB" sz="1100" b="1" dirty="0">
                <a:latin typeface="Aptos Display"/>
                <a:ea typeface="+mn-lt"/>
                <a:cs typeface="+mn-lt"/>
              </a:rPr>
              <a:t>tunnels and extraction of any inflammatory debris before leaving the wound to heal by secondary intention.</a:t>
            </a:r>
            <a:r>
              <a:rPr lang="en-GB" sz="1100" b="1" baseline="30000" dirty="0">
                <a:latin typeface="Aptos Display"/>
                <a:ea typeface="+mn-lt"/>
                <a:cs typeface="+mn-lt"/>
              </a:rPr>
              <a:t>3,4</a:t>
            </a:r>
            <a:endParaRPr lang="en-US" sz="1100" b="1" baseline="30000">
              <a:latin typeface="Aptos Display"/>
              <a:ea typeface="+mn-lt"/>
              <a:cs typeface="+mn-lt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-GB" sz="1100" b="1" u="sng">
                <a:latin typeface="Aptos Display"/>
              </a:rPr>
              <a:t>Key surgical steps for health professionals working in dermatology (Figure 3):</a:t>
            </a: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1100">
                <a:latin typeface="Aptos Display"/>
              </a:rPr>
              <a:t>Administer local anaesthetic surrounding the affected region and the specific </a:t>
            </a:r>
            <a:r>
              <a:rPr lang="en-GB" sz="1100" dirty="0">
                <a:latin typeface="Aptos Display"/>
              </a:rPr>
              <a:t>lesions. </a:t>
            </a:r>
            <a:endParaRPr lang="en-US" sz="1100">
              <a:latin typeface="Aptos Display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1100">
                <a:latin typeface="Aptos Display"/>
              </a:rPr>
              <a:t>Insertion of a probe either into the sinus opening, if present, or through a small incision made proximal to the lesion. </a:t>
            </a:r>
            <a:endParaRPr lang="en-US" sz="1100">
              <a:latin typeface="Aptos Display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1100">
                <a:latin typeface="Aptos Display"/>
              </a:rPr>
              <a:t>This probe is then used to explore the sinus tunnel underneath the skin, gently probing in all directions to map out the entire network of the cavity.</a:t>
            </a:r>
            <a:endParaRPr lang="en-GB" sz="1100" dirty="0">
              <a:latin typeface="Aptos Display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1100">
                <a:latin typeface="Aptos Display"/>
              </a:rPr>
              <a:t>Following the inserted probe as a guide, the roof of the sinus tunnel is excised using either a scalpel and surgical scissors or a diathermy tool. The floor of the lesion is now exposed. </a:t>
            </a:r>
            <a:endParaRPr lang="en-US" sz="1100">
              <a:latin typeface="Aptos Display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1100">
                <a:latin typeface="Aptos Display"/>
              </a:rPr>
              <a:t>Debridement is then performed, removing all </a:t>
            </a:r>
            <a:r>
              <a:rPr lang="en-GB" sz="1100" dirty="0">
                <a:latin typeface="Aptos Display"/>
              </a:rPr>
              <a:t>inflammatory debris as well as the </a:t>
            </a:r>
            <a:r>
              <a:rPr lang="en-GB" sz="1100">
                <a:latin typeface="Aptos Display"/>
              </a:rPr>
              <a:t>lining of the sinus tunnel. The area is probed once more for any remaining  sinus tunnels before the open wound is left to heal by secondary intention</a:t>
            </a:r>
            <a:r>
              <a:rPr lang="en-GB" sz="1100" dirty="0">
                <a:latin typeface="Aptos Display"/>
              </a:rPr>
              <a:t>.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en-GB" sz="1000"/>
          </a:p>
          <a:p>
            <a:endParaRPr lang="en-GB" sz="1800" dirty="0"/>
          </a:p>
        </p:txBody>
      </p:sp>
      <p:pic>
        <p:nvPicPr>
          <p:cNvPr id="19" name="Content Placeholder 18">
            <a:extLst>
              <a:ext uri="{FF2B5EF4-FFF2-40B4-BE49-F238E27FC236}">
                <a16:creationId xmlns:a16="http://schemas.microsoft.com/office/drawing/2014/main" id="{124219FA-79E9-95D7-B636-39371FAA5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26327" y="1172232"/>
            <a:ext cx="3111826" cy="2235522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BC5095C2-FA06-D5DA-B502-3C83C0CE1B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75845" y="5607290"/>
            <a:ext cx="3233069" cy="1945524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C625E9E-4281-5066-48F2-B866B09ACA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6797" y="7812027"/>
            <a:ext cx="3059810" cy="2069507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E1D4865-6447-381D-FC0E-2368665F3CD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93259" y="10474081"/>
            <a:ext cx="3151633" cy="134369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B8ABE92-2A37-69B5-6CB0-B8FA8905FD74}"/>
              </a:ext>
            </a:extLst>
          </p:cNvPr>
          <p:cNvSpPr/>
          <p:nvPr/>
        </p:nvSpPr>
        <p:spPr>
          <a:xfrm>
            <a:off x="9396952" y="2724293"/>
            <a:ext cx="5991885" cy="261602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GB" sz="18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91FE95-8D42-2A24-36CC-E599FA9676CF}"/>
              </a:ext>
            </a:extLst>
          </p:cNvPr>
          <p:cNvSpPr txBox="1"/>
          <p:nvPr/>
        </p:nvSpPr>
        <p:spPr>
          <a:xfrm>
            <a:off x="9884818" y="2683873"/>
            <a:ext cx="5050362" cy="226215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>
                <a:solidFill>
                  <a:srgbClr val="000000"/>
                </a:solidFill>
              </a:rPr>
              <a:t>What are the advantages and limitations of deroofing?</a:t>
            </a:r>
            <a:endParaRPr lang="en-US" sz="1400" b="1" i="0">
              <a:solidFill>
                <a:srgbClr val="000000"/>
              </a:solidFill>
            </a:endParaRPr>
          </a:p>
          <a:p>
            <a:pPr algn="ctr"/>
            <a:endParaRPr lang="en-US" sz="1000" b="1" dirty="0">
              <a:solidFill>
                <a:srgbClr val="000000"/>
              </a:solidFill>
            </a:endParaRPr>
          </a:p>
          <a:p>
            <a:endParaRPr lang="en-US" sz="1000" b="1" dirty="0"/>
          </a:p>
          <a:p>
            <a:pPr marL="171450" indent="-171450">
              <a:buFont typeface="Arial"/>
              <a:buChar char="•"/>
            </a:pPr>
            <a:endParaRPr lang="en-US" sz="1000" b="1" dirty="0"/>
          </a:p>
          <a:p>
            <a:pPr marL="285750" indent="-285750">
              <a:buFont typeface="Arial"/>
              <a:buChar char="•"/>
            </a:pPr>
            <a:endParaRPr lang="en-GB" sz="1100" dirty="0"/>
          </a:p>
          <a:p>
            <a:pPr marL="171450" indent="-171450">
              <a:buFont typeface="Arial"/>
              <a:buChar char="•"/>
            </a:pPr>
            <a:endParaRPr lang="en-GB" sz="1100" b="1" dirty="0"/>
          </a:p>
          <a:p>
            <a:pPr marL="171450" indent="-171450">
              <a:buFont typeface="Arial"/>
              <a:buChar char="•"/>
            </a:pPr>
            <a:endParaRPr lang="en-US" sz="1100" b="1" dirty="0"/>
          </a:p>
          <a:p>
            <a:pPr algn="ctr"/>
            <a:endParaRPr lang="en-US" sz="1400" dirty="0"/>
          </a:p>
          <a:p>
            <a:endParaRPr lang="en-US" sz="1400" dirty="0"/>
          </a:p>
          <a:p>
            <a:endParaRPr lang="en-US" sz="1800"/>
          </a:p>
          <a:p>
            <a:pPr algn="ctr"/>
            <a:endParaRPr lang="en-GB" sz="1800"/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1A8F11D3-BBB8-23FF-1FB3-162FF091D9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2454362"/>
              </p:ext>
            </p:extLst>
          </p:nvPr>
        </p:nvGraphicFramePr>
        <p:xfrm>
          <a:off x="9462943" y="2986809"/>
          <a:ext cx="5866580" cy="2681651"/>
        </p:xfrm>
        <a:graphic>
          <a:graphicData uri="http://schemas.openxmlformats.org/drawingml/2006/table">
            <a:tbl>
              <a:tblPr bandRow="1">
                <a:tableStyleId>{2D5ABB26-0587-4C30-8999-92F81FD0307C}</a:tableStyleId>
              </a:tblPr>
              <a:tblGrid>
                <a:gridCol w="3006668">
                  <a:extLst>
                    <a:ext uri="{9D8B030D-6E8A-4147-A177-3AD203B41FA5}">
                      <a16:colId xmlns:a16="http://schemas.microsoft.com/office/drawing/2014/main" val="2882583581"/>
                    </a:ext>
                  </a:extLst>
                </a:gridCol>
                <a:gridCol w="2859912">
                  <a:extLst>
                    <a:ext uri="{9D8B030D-6E8A-4147-A177-3AD203B41FA5}">
                      <a16:colId xmlns:a16="http://schemas.microsoft.com/office/drawing/2014/main" val="1421719922"/>
                    </a:ext>
                  </a:extLst>
                </a:gridCol>
              </a:tblGrid>
              <a:tr h="277738"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000" u="sng">
                          <a:solidFill>
                            <a:srgbClr val="000000"/>
                          </a:solidFill>
                          <a:effectLst/>
                        </a:rPr>
                        <a:t>Advantages </a:t>
                      </a:r>
                      <a:endParaRPr lang="en-US" sz="1000" u="sng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382" marR="11382" marT="5686" marB="5686">
                    <a:solidFill>
                      <a:srgbClr val="C5FAF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rtl="0" fontAlgn="base">
                        <a:buNone/>
                      </a:pPr>
                      <a:r>
                        <a:rPr lang="en-GB" sz="1000" u="sng">
                          <a:solidFill>
                            <a:srgbClr val="000000"/>
                          </a:solidFill>
                          <a:effectLst/>
                        </a:rPr>
                        <a:t>Limitations</a:t>
                      </a:r>
                      <a:endParaRPr lang="en-US" sz="1000" u="sng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11382" marR="11382" marT="5686" marB="5686">
                    <a:solidFill>
                      <a:srgbClr val="C5F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638118"/>
                  </a:ext>
                </a:extLst>
              </a:tr>
              <a:tr h="555477"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Minimally invasive and tissue-sparing technique </a:t>
                      </a:r>
                      <a:endParaRPr lang="en-GB" sz="1100" dirty="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Necessitates regimented post-procedural wound care until the wound has completely closed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extLst>
                  <a:ext uri="{0D108BD9-81ED-4DB2-BD59-A6C34878D82A}">
                    <a16:rowId xmlns:a16="http://schemas.microsoft.com/office/drawing/2014/main" val="2747660205"/>
                  </a:ext>
                </a:extLst>
              </a:tr>
              <a:tr h="527703"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Healing time is generally shorter, with larger diseased areas taking up to a few months to heal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Recurrence is still possible, despite rates being considerably lower when compared to alternative surgical procedures for HS</a:t>
                      </a:r>
                      <a:endParaRPr lang="en-GB" sz="1100" dirty="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  <a:p>
                      <a:pPr marL="0" marR="0" lvl="0" indent="0" algn="l">
                        <a:buNone/>
                      </a:pPr>
                      <a:endParaRPr lang="en-GB" sz="1100" dirty="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extLst>
                  <a:ext uri="{0D108BD9-81ED-4DB2-BD59-A6C34878D82A}">
                    <a16:rowId xmlns:a16="http://schemas.microsoft.com/office/drawing/2014/main" val="544668921"/>
                  </a:ext>
                </a:extLst>
              </a:tr>
              <a:tr h="472157"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The procedure is short, simple, less costly and can be performed under local anaesthesia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Potential post-procedural complications such as infection, bleeding and pain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extLst>
                  <a:ext uri="{0D108BD9-81ED-4DB2-BD59-A6C34878D82A}">
                    <a16:rowId xmlns:a16="http://schemas.microsoft.com/office/drawing/2014/main" val="2192511901"/>
                  </a:ext>
                </a:extLst>
              </a:tr>
              <a:tr h="694347"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Scarring post-deroofing surgery is considered cosmetically acceptable  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tc>
                  <a:txBody>
                    <a:bodyPr/>
                    <a:lstStyle/>
                    <a:p>
                      <a:pPr marL="171450" marR="0" indent="-171450" algn="l" rtl="0" fontAlgn="base">
                        <a:buFont typeface="Arial"/>
                        <a:buChar char="•"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ptos Display"/>
                        </a:rPr>
                        <a:t>May not be suitable for areas classified as severe with extensive sinus networks</a:t>
                      </a:r>
                      <a:endParaRPr lang="en-US" sz="1100">
                        <a:solidFill>
                          <a:srgbClr val="000000"/>
                        </a:solidFill>
                        <a:effectLst/>
                        <a:latin typeface="Aptos Display"/>
                      </a:endParaRPr>
                    </a:p>
                  </a:txBody>
                  <a:tcPr marL="11382" marR="11382" marT="5686" marB="5686"/>
                </a:tc>
                <a:extLst>
                  <a:ext uri="{0D108BD9-81ED-4DB2-BD59-A6C34878D82A}">
                    <a16:rowId xmlns:a16="http://schemas.microsoft.com/office/drawing/2014/main" val="3967614115"/>
                  </a:ext>
                </a:extLst>
              </a:tr>
            </a:tbl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id="{721130B8-FF75-8224-E8C3-0AB4050B6FD9}"/>
              </a:ext>
            </a:extLst>
          </p:cNvPr>
          <p:cNvSpPr/>
          <p:nvPr/>
        </p:nvSpPr>
        <p:spPr>
          <a:xfrm>
            <a:off x="9418493" y="5531135"/>
            <a:ext cx="6030356" cy="3653593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rtl="0"/>
            <a:endParaRPr lang="en-GB" sz="180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03A2948-ED2D-A148-4F03-42984301FE47}"/>
              </a:ext>
            </a:extLst>
          </p:cNvPr>
          <p:cNvSpPr txBox="1"/>
          <p:nvPr/>
        </p:nvSpPr>
        <p:spPr>
          <a:xfrm>
            <a:off x="10089980" y="5525917"/>
            <a:ext cx="5050362" cy="210826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1400" b="1" i="0">
                <a:solidFill>
                  <a:srgbClr val="000000"/>
                </a:solidFill>
              </a:rPr>
              <a:t>What </a:t>
            </a:r>
            <a:r>
              <a:rPr lang="en-US" sz="1400" b="1">
                <a:solidFill>
                  <a:srgbClr val="000000"/>
                </a:solidFill>
              </a:rPr>
              <a:t>current educational resources on deroofing exist</a:t>
            </a:r>
            <a:r>
              <a:rPr lang="en-US" sz="1400" b="1" i="0">
                <a:solidFill>
                  <a:srgbClr val="000000"/>
                </a:solidFill>
              </a:rPr>
              <a:t>?​</a:t>
            </a:r>
            <a:endParaRPr lang="en-US" sz="1400" b="1" i="0" dirty="0">
              <a:solidFill>
                <a:srgbClr val="000000"/>
              </a:solidFill>
            </a:endParaRPr>
          </a:p>
          <a:p>
            <a:pPr algn="ctr"/>
            <a:endParaRPr lang="en-US" sz="1000" b="1" dirty="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endParaRPr lang="en-US" sz="1000" b="1" dirty="0"/>
          </a:p>
          <a:p>
            <a:pPr marL="285750" indent="-285750">
              <a:buFont typeface="Arial"/>
              <a:buChar char="•"/>
            </a:pPr>
            <a:endParaRPr lang="en-GB" sz="1100" dirty="0"/>
          </a:p>
          <a:p>
            <a:pPr marL="171450" indent="-171450">
              <a:buFont typeface="Arial"/>
              <a:buChar char="•"/>
            </a:pPr>
            <a:endParaRPr lang="en-GB" sz="1100" b="1" dirty="0"/>
          </a:p>
          <a:p>
            <a:pPr marL="171450" indent="-171450">
              <a:buFont typeface="Arial"/>
              <a:buChar char="•"/>
            </a:pPr>
            <a:endParaRPr lang="en-US" sz="1100" b="1" dirty="0"/>
          </a:p>
          <a:p>
            <a:pPr algn="ctr"/>
            <a:endParaRPr lang="en-US" sz="1400" dirty="0"/>
          </a:p>
          <a:p>
            <a:endParaRPr lang="en-US" sz="1400" dirty="0"/>
          </a:p>
          <a:p>
            <a:endParaRPr lang="en-US" sz="1800"/>
          </a:p>
          <a:p>
            <a:pPr algn="ctr"/>
            <a:endParaRPr lang="en-GB" sz="1800"/>
          </a:p>
        </p:txBody>
      </p:sp>
      <p:graphicFrame>
        <p:nvGraphicFramePr>
          <p:cNvPr id="25" name="Content Placeholder 4">
            <a:extLst>
              <a:ext uri="{FF2B5EF4-FFF2-40B4-BE49-F238E27FC236}">
                <a16:creationId xmlns:a16="http://schemas.microsoft.com/office/drawing/2014/main" id="{1A3E89CF-A2B9-52CB-BCF0-86E738C69AB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2101288"/>
              </p:ext>
            </p:extLst>
          </p:nvPr>
        </p:nvGraphicFramePr>
        <p:xfrm>
          <a:off x="9616657" y="5876317"/>
          <a:ext cx="5638229" cy="32570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5031">
                  <a:extLst>
                    <a:ext uri="{9D8B030D-6E8A-4147-A177-3AD203B41FA5}">
                      <a16:colId xmlns:a16="http://schemas.microsoft.com/office/drawing/2014/main" val="3825905067"/>
                    </a:ext>
                  </a:extLst>
                </a:gridCol>
                <a:gridCol w="1966177">
                  <a:extLst>
                    <a:ext uri="{9D8B030D-6E8A-4147-A177-3AD203B41FA5}">
                      <a16:colId xmlns:a16="http://schemas.microsoft.com/office/drawing/2014/main" val="1219312173"/>
                    </a:ext>
                  </a:extLst>
                </a:gridCol>
                <a:gridCol w="2607021">
                  <a:extLst>
                    <a:ext uri="{9D8B030D-6E8A-4147-A177-3AD203B41FA5}">
                      <a16:colId xmlns:a16="http://schemas.microsoft.com/office/drawing/2014/main" val="2162022405"/>
                    </a:ext>
                  </a:extLst>
                </a:gridCol>
              </a:tblGrid>
              <a:tr h="263737">
                <a:tc>
                  <a:txBody>
                    <a:bodyPr/>
                    <a:lstStyle/>
                    <a:p>
                      <a:r>
                        <a:rPr lang="en-GB" sz="1050"/>
                        <a:t>Resource type </a:t>
                      </a:r>
                      <a:endParaRPr lang="en-US" sz="1050"/>
                    </a:p>
                  </a:txBody>
                  <a:tcPr marL="28890" marR="28890" marT="14445" marB="14445">
                    <a:solidFill>
                      <a:srgbClr val="5C9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/>
                        <a:t>Examples</a:t>
                      </a:r>
                      <a:endParaRPr lang="en-US" sz="1050"/>
                    </a:p>
                  </a:txBody>
                  <a:tcPr marL="28890" marR="28890" marT="14445" marB="14445">
                    <a:solidFill>
                      <a:srgbClr val="5C948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50"/>
                        <a:t>Educational value </a:t>
                      </a:r>
                      <a:endParaRPr lang="en-US" sz="1050"/>
                    </a:p>
                  </a:txBody>
                  <a:tcPr marL="28890" marR="28890" marT="14445" marB="14445">
                    <a:solidFill>
                      <a:srgbClr val="5C948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8801481"/>
                  </a:ext>
                </a:extLst>
              </a:tr>
              <a:tr h="556779"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Aptos Display"/>
                        </a:rPr>
                        <a:t>Implementa</a:t>
                      </a:r>
                      <a:r>
                        <a:rPr lang="en-GB" sz="1100">
                          <a:latin typeface="Aptos Display"/>
                        </a:rPr>
                        <a:t>tion studies </a:t>
                      </a:r>
                      <a:endParaRPr lang="en-GB" sz="1100" dirty="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b="0" i="0" u="none" strike="noStrike" noProof="0" dirty="0">
                          <a:latin typeface="Aptos Display"/>
                          <a:cs typeface="Times New Roman"/>
                        </a:rPr>
                        <a:t>I</a:t>
                      </a:r>
                      <a:r>
                        <a:rPr lang="en-GB" sz="1100" b="0" i="0" u="none" strike="noStrike" noProof="0">
                          <a:latin typeface="Aptos Display"/>
                          <a:cs typeface="Times New Roman"/>
                        </a:rPr>
                        <a:t>ngram et al. (2024) </a:t>
                      </a:r>
                      <a:r>
                        <a:rPr lang="en-GB" sz="1100" b="0" i="0" u="none" strike="noStrike" baseline="30000" noProof="0" dirty="0">
                          <a:latin typeface="Aptos Display"/>
                          <a:cs typeface="Times New Roman"/>
                        </a:rPr>
                        <a:t>5</a:t>
                      </a:r>
                      <a:endParaRPr lang="en-US" sz="1100" i="0" u="none" strike="noStrike" baseline="30000" noProof="0">
                        <a:latin typeface="Aptos Display"/>
                        <a:cs typeface="Times New Roman"/>
                      </a:endParaRP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Aptos Display"/>
                        </a:rPr>
                        <a:t>Explicitly aims to upskill healthcare services to perform deroofing as a surgical innovation rollout and assesses </a:t>
                      </a:r>
                      <a:r>
                        <a:rPr lang="en-GB" sz="1100">
                          <a:latin typeface="Aptos Display"/>
                        </a:rPr>
                        <a:t>feasibility</a:t>
                      </a:r>
                      <a:r>
                        <a:rPr lang="en-GB" sz="1100" dirty="0">
                          <a:latin typeface="Aptos Display"/>
                        </a:rPr>
                        <a:t> </a:t>
                      </a:r>
                      <a:endParaRPr lang="en-GB" sz="1100" i="0" u="none" strike="noStrike" noProof="0">
                        <a:latin typeface="Aptos Display"/>
                        <a:cs typeface="Times New Roman"/>
                      </a:endParaRP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216751"/>
                  </a:ext>
                </a:extLst>
              </a:tr>
              <a:tr h="908427">
                <a:tc>
                  <a:txBody>
                    <a:bodyPr/>
                    <a:lstStyle/>
                    <a:p>
                      <a:r>
                        <a:rPr lang="en-GB" sz="1100">
                          <a:latin typeface="Aptos Display"/>
                        </a:rPr>
                        <a:t>Expert-led webinars</a:t>
                      </a:r>
                      <a:endParaRPr lang="en-GB" sz="1100" dirty="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C5F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dirty="0">
                          <a:latin typeface="Aptos Display"/>
                        </a:rPr>
                        <a:t>The Hidradenitis Suppurativa Foundation 'Cutting-Edge Management of HS In Primary Care' </a:t>
                      </a:r>
                      <a:r>
                        <a:rPr lang="en-GB" sz="1100">
                          <a:latin typeface="Aptos Display"/>
                        </a:rPr>
                        <a:t>webinar</a:t>
                      </a:r>
                      <a:r>
                        <a:rPr lang="en-GB" sz="1100" baseline="30000">
                          <a:latin typeface="Aptos Display"/>
                        </a:rPr>
                        <a:t> 6</a:t>
                      </a:r>
                      <a:endParaRPr lang="en-GB" sz="1100" i="0" baseline="30000">
                        <a:solidFill>
                          <a:srgbClr val="444444"/>
                        </a:solidFill>
                        <a:highlight>
                          <a:srgbClr val="FFFFFF"/>
                        </a:highlight>
                        <a:latin typeface="Aptos Display"/>
                        <a:ea typeface="Roboto"/>
                        <a:cs typeface="Roboto"/>
                      </a:endParaRPr>
                    </a:p>
                    <a:p>
                      <a:pPr lvl="0">
                        <a:buNone/>
                      </a:pPr>
                      <a:endParaRPr lang="en-GB" sz="1100" dirty="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C5FAF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latin typeface="Aptos Display"/>
                        </a:rPr>
                        <a:t> Practical guidance and </a:t>
                      </a:r>
                      <a:r>
                        <a:rPr lang="en-GB" sz="1100" dirty="0">
                          <a:latin typeface="Aptos Display"/>
                        </a:rPr>
                        <a:t>experience-led recommendations on deroofing, with opportunity for Q&amp;A</a:t>
                      </a:r>
                    </a:p>
                  </a:txBody>
                  <a:tcPr marL="28890" marR="28890" marT="14445" marB="14445">
                    <a:solidFill>
                      <a:srgbClr val="C5F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9390444"/>
                  </a:ext>
                </a:extLst>
              </a:tr>
              <a:tr h="556779">
                <a:tc>
                  <a:txBody>
                    <a:bodyPr/>
                    <a:lstStyle/>
                    <a:p>
                      <a:r>
                        <a:rPr lang="en-GB" sz="1100">
                          <a:latin typeface="Aptos Display"/>
                        </a:rPr>
                        <a:t>Practical guide literature </a:t>
                      </a:r>
                      <a:endParaRPr lang="en-GB" sz="1100" dirty="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b="0" i="0" u="none" strike="noStrike" noProof="0">
                          <a:latin typeface="Aptos Display"/>
                          <a:cs typeface="Times New Roman"/>
                        </a:rPr>
                        <a:t>Dzuali et al. (2024, vol. 13), Allison et al. (2022) </a:t>
                      </a:r>
                      <a:r>
                        <a:rPr lang="en-GB" sz="1100" b="0" i="0" u="none" strike="noStrike" baseline="30000" noProof="0">
                          <a:latin typeface="Aptos Display"/>
                          <a:cs typeface="Times New Roman"/>
                        </a:rPr>
                        <a:t>3,4</a:t>
                      </a:r>
                      <a:endParaRPr lang="en-US" sz="1100" i="0" u="none" strike="noStrike" baseline="30000" noProof="0">
                        <a:latin typeface="Aptos Display"/>
                        <a:cs typeface="Times New Roman"/>
                      </a:endParaRP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100">
                          <a:latin typeface="Aptos Display"/>
                        </a:rPr>
                        <a:t>Comprehensive </a:t>
                      </a:r>
                      <a:r>
                        <a:rPr lang="en-GB" sz="1100" dirty="0">
                          <a:latin typeface="Aptos Display"/>
                        </a:rPr>
                        <a:t>instruction on preparation, equipment, techniques, wound care and implications</a:t>
                      </a: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658433"/>
                  </a:ext>
                </a:extLst>
              </a:tr>
              <a:tr h="439561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>
                          <a:latin typeface="Aptos Display"/>
                        </a:rPr>
                        <a:t>Evidence literature </a:t>
                      </a:r>
                      <a:endParaRPr lang="en-GB" sz="1100" dirty="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C5FA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b="0" i="0" u="none" strike="noStrike" noProof="0">
                          <a:latin typeface="Aptos Display"/>
                          <a:cs typeface="Times New Roman"/>
                        </a:rPr>
                        <a:t>Vu et al. (2025) </a:t>
                      </a:r>
                      <a:r>
                        <a:rPr lang="en-GB" sz="1100" b="0" i="0" u="none" strike="noStrike" baseline="30000" noProof="0">
                          <a:latin typeface="Aptos Display"/>
                          <a:cs typeface="Times New Roman"/>
                        </a:rPr>
                        <a:t>7</a:t>
                      </a:r>
                      <a:endParaRPr lang="en-US" sz="1100" i="0" u="none" strike="noStrike" baseline="30000" noProof="0">
                        <a:latin typeface="Aptos Display"/>
                        <a:cs typeface="Times New Roman"/>
                      </a:endParaRPr>
                    </a:p>
                  </a:txBody>
                  <a:tcPr marL="28890" marR="28890" marT="14445" marB="14445">
                    <a:solidFill>
                      <a:srgbClr val="C5FAF5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>
                          <a:latin typeface="Aptos Display"/>
                        </a:rPr>
                        <a:t>Evidence-based </a:t>
                      </a:r>
                      <a:r>
                        <a:rPr lang="en-GB" sz="1100" dirty="0">
                          <a:latin typeface="Aptos Display"/>
                        </a:rPr>
                        <a:t>guidance on technique and efficacy</a:t>
                      </a:r>
                      <a:endParaRPr lang="en-US" sz="110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C5FA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093619"/>
                  </a:ext>
                </a:extLst>
              </a:tr>
              <a:tr h="41025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>
                          <a:latin typeface="Aptos Display"/>
                        </a:rPr>
                        <a:t>Training videos </a:t>
                      </a:r>
                      <a:endParaRPr lang="en-US" sz="1100">
                        <a:latin typeface="Aptos Display"/>
                      </a:endParaRP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None/>
                      </a:pP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Aptos Display"/>
                          <a:cs typeface="Times New Roman"/>
                        </a:rPr>
                        <a:t>(</a:t>
                      </a:r>
                      <a:r>
                        <a:rPr lang="en-GB" sz="1100" b="0" i="1" u="none" strike="noStrike" noProof="0" dirty="0">
                          <a:solidFill>
                            <a:srgbClr val="000000"/>
                          </a:solidFill>
                          <a:latin typeface="Aptos Display"/>
                          <a:cs typeface="Times New Roman"/>
                        </a:rPr>
                        <a:t>Theseus</a:t>
                      </a:r>
                      <a:r>
                        <a:rPr lang="en-GB" sz="1100" b="0" i="0" u="none" strike="noStrike" noProof="0" dirty="0">
                          <a:solidFill>
                            <a:srgbClr val="000000"/>
                          </a:solidFill>
                          <a:latin typeface="Aptos Display"/>
                          <a:cs typeface="Times New Roman"/>
                        </a:rPr>
                        <a:t>, 2019)- THESEUS training video for </a:t>
                      </a:r>
                      <a:r>
                        <a:rPr lang="en-GB" sz="1100" b="0" i="0" u="none" strike="noStrike" noProof="0">
                          <a:solidFill>
                            <a:srgbClr val="000000"/>
                          </a:solidFill>
                          <a:latin typeface="Aptos Display"/>
                          <a:cs typeface="Times New Roman"/>
                        </a:rPr>
                        <a:t>healthcare professionals </a:t>
                      </a:r>
                      <a:r>
                        <a:rPr lang="en-GB" sz="1100" b="0" i="0" u="none" strike="noStrike" baseline="30000" noProof="0">
                          <a:solidFill>
                            <a:srgbClr val="000000"/>
                          </a:solidFill>
                          <a:latin typeface="Aptos Display"/>
                          <a:cs typeface="Times New Roman"/>
                        </a:rPr>
                        <a:t>8</a:t>
                      </a: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GB" sz="1100" dirty="0">
                          <a:latin typeface="Aptos Display"/>
                        </a:rPr>
                        <a:t>Visual step-by-step demonstration on deroofing </a:t>
                      </a:r>
                      <a:r>
                        <a:rPr lang="en-GB" sz="1100">
                          <a:latin typeface="Aptos Display"/>
                        </a:rPr>
                        <a:t>surgery supporting technical </a:t>
                      </a:r>
                      <a:r>
                        <a:rPr lang="en-GB" sz="1100" dirty="0">
                          <a:latin typeface="Aptos Display"/>
                        </a:rPr>
                        <a:t>understanding</a:t>
                      </a:r>
                    </a:p>
                  </a:txBody>
                  <a:tcPr marL="28890" marR="28890" marT="14445" marB="14445">
                    <a:solidFill>
                      <a:srgbClr val="81D8D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2002470"/>
                  </a:ext>
                </a:extLst>
              </a:tr>
            </a:tbl>
          </a:graphicData>
        </a:graphic>
      </p:graphicFrame>
      <p:sp>
        <p:nvSpPr>
          <p:cNvPr id="31" name="Rectangle 30">
            <a:extLst>
              <a:ext uri="{FF2B5EF4-FFF2-40B4-BE49-F238E27FC236}">
                <a16:creationId xmlns:a16="http://schemas.microsoft.com/office/drawing/2014/main" id="{D8AF41F6-5056-9819-4266-A0D90D7CD21F}"/>
              </a:ext>
            </a:extLst>
          </p:cNvPr>
          <p:cNvSpPr/>
          <p:nvPr/>
        </p:nvSpPr>
        <p:spPr>
          <a:xfrm>
            <a:off x="9433256" y="9360219"/>
            <a:ext cx="5974966" cy="184898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F69E3E6-FE91-4ACD-7B2D-4A476814395B}"/>
              </a:ext>
            </a:extLst>
          </p:cNvPr>
          <p:cNvSpPr txBox="1"/>
          <p:nvPr/>
        </p:nvSpPr>
        <p:spPr>
          <a:xfrm>
            <a:off x="9434092" y="9511641"/>
            <a:ext cx="5943190" cy="27474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US" sz="1400" b="1" i="0" u="none" strike="noStrike" baseline="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What are the gaps in current educational resources on deroofing?</a:t>
            </a:r>
            <a:r>
              <a:rPr lang="en-US" sz="1400" b="1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</a:t>
            </a:r>
            <a:r>
              <a:rPr lang="en-US" sz="140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​​</a:t>
            </a:r>
            <a:r>
              <a:rPr lang="en-US" sz="1000">
                <a:solidFill>
                  <a:srgbClr val="000000"/>
                </a:solidFill>
                <a:latin typeface="Aptos"/>
                <a:ea typeface="Segoe UI"/>
                <a:cs typeface="Segoe UI"/>
              </a:rPr>
              <a:t>​​</a:t>
            </a:r>
            <a:endParaRPr lang="en-US"/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GB" sz="1100" b="0" i="0" u="none" strike="noStrike" baseline="0">
                <a:solidFill>
                  <a:srgbClr val="000000"/>
                </a:solidFill>
                <a:latin typeface="Aptos Display"/>
                <a:ea typeface="Arial"/>
                <a:cs typeface="Arial"/>
              </a:rPr>
              <a:t>​</a:t>
            </a:r>
            <a:r>
              <a:rPr lang="en-GB" sz="1050" b="1">
                <a:solidFill>
                  <a:srgbClr val="000000"/>
                </a:solidFill>
                <a:latin typeface="Aptos Display"/>
                <a:ea typeface="Arial"/>
                <a:cs typeface="Arial"/>
              </a:rPr>
              <a:t>Existing resources vary in content, format and depth of material, with no standardised curriculum or formal framework to assess competency. </a:t>
            </a: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GB" sz="1050" b="1">
                <a:solidFill>
                  <a:srgbClr val="000000"/>
                </a:solidFill>
                <a:latin typeface="Aptos Display"/>
                <a:ea typeface="Arial"/>
                <a:cs typeface="Arial"/>
              </a:rPr>
              <a:t>While videos and written guides can demonstrate technique, there is a lack of practical and simulation-based training opportunities for deroofing to support skill development and procedural confidence.</a:t>
            </a:r>
            <a:endParaRPr lang="en-US" sz="1050" b="1">
              <a:solidFill>
                <a:srgbClr val="000000"/>
              </a:solidFill>
              <a:latin typeface="Aptos Display"/>
              <a:ea typeface="Arial"/>
              <a:cs typeface="Arial"/>
            </a:endParaRPr>
          </a:p>
          <a:p>
            <a:pPr marL="171450" indent="-1714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GB" sz="1050" b="1">
                <a:solidFill>
                  <a:srgbClr val="000000"/>
                </a:solidFill>
                <a:latin typeface="Aptos Display"/>
                <a:ea typeface="Arial"/>
                <a:cs typeface="Arial"/>
              </a:rPr>
              <a:t>Access to current educational resources is largely dependent on individual initiative as deroofing is not part of a national training scheme, resulting in inconsistent exposure.   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lang="en-GB" sz="1050" dirty="0">
              <a:solidFill>
                <a:srgbClr val="000000"/>
              </a:solidFill>
              <a:latin typeface="Aptos Display"/>
              <a:ea typeface="Arial"/>
              <a:cs typeface="Arial"/>
            </a:endParaRPr>
          </a:p>
          <a:p>
            <a:pPr lvl="0" algn="l"/>
            <a:r>
              <a:rPr lang="en-US" sz="1000" b="0" i="0">
                <a:solidFill>
                  <a:srgbClr val="000000"/>
                </a:solidFill>
                <a:latin typeface="Aptos"/>
                <a:ea typeface="Arial"/>
                <a:cs typeface="Arial"/>
              </a:rPr>
              <a:t>​</a:t>
            </a:r>
            <a:endParaRPr lang="en-US"/>
          </a:p>
          <a:p>
            <a:pPr marL="285750" lvl="0" indent="-285750" algn="l" rtl="0">
              <a:buFont typeface="Arial"/>
              <a:buChar char="•"/>
            </a:pPr>
            <a:endParaRPr lang="en-GB" b="0" i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lvl="0" algn="ctr" rtl="0"/>
            <a:endParaRPr lang="en-GB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F6D1E499-FADA-28C3-E398-50A611197DE7}"/>
              </a:ext>
            </a:extLst>
          </p:cNvPr>
          <p:cNvSpPr/>
          <p:nvPr/>
        </p:nvSpPr>
        <p:spPr>
          <a:xfrm>
            <a:off x="9433255" y="11312095"/>
            <a:ext cx="5932202" cy="154563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b="1" dirty="0">
              <a:solidFill>
                <a:srgbClr val="000000"/>
              </a:solidFill>
              <a:latin typeface="Aptos"/>
            </a:endParaRPr>
          </a:p>
          <a:p>
            <a:pPr algn="ctr"/>
            <a:endParaRPr lang="en-GB" sz="1400" b="1" dirty="0">
              <a:solidFill>
                <a:srgbClr val="000000"/>
              </a:solidFill>
              <a:latin typeface="Aptos"/>
            </a:endParaRPr>
          </a:p>
          <a:p>
            <a:pPr algn="ctr"/>
            <a:endParaRPr lang="en-GB" sz="1400" b="1" dirty="0">
              <a:solidFill>
                <a:srgbClr val="000000"/>
              </a:solidFill>
              <a:latin typeface="Aptos"/>
            </a:endParaRPr>
          </a:p>
          <a:p>
            <a:pPr algn="ctr"/>
            <a:endParaRPr lang="en-GB" sz="1400" b="1" dirty="0">
              <a:solidFill>
                <a:srgbClr val="000000"/>
              </a:solidFill>
              <a:latin typeface="Aptos"/>
            </a:endParaRPr>
          </a:p>
          <a:p>
            <a:pPr algn="ctr"/>
            <a:endParaRPr lang="en-GB" sz="1400" b="1" dirty="0">
              <a:solidFill>
                <a:srgbClr val="000000"/>
              </a:solidFill>
              <a:latin typeface="Aptos"/>
            </a:endParaRPr>
          </a:p>
          <a:p>
            <a:pPr algn="ctr"/>
            <a:r>
              <a:rPr lang="en-GB" sz="1400" b="1">
                <a:solidFill>
                  <a:srgbClr val="000000"/>
                </a:solidFill>
                <a:latin typeface="Aptos"/>
              </a:rPr>
              <a:t>Why does this matter?</a:t>
            </a:r>
            <a:endParaRPr lang="en-US" sz="1000">
              <a:solidFill>
                <a:srgbClr val="000000"/>
              </a:solidFill>
            </a:endParaRPr>
          </a:p>
          <a:p>
            <a:pPr marL="171450" indent="-171450">
              <a:buFont typeface="Arial"/>
              <a:buChar char="•"/>
            </a:pPr>
            <a:r>
              <a:rPr lang="en-GB" sz="1050" b="1">
                <a:solidFill>
                  <a:srgbClr val="000000"/>
                </a:solidFill>
                <a:latin typeface="Aptos Display"/>
              </a:rPr>
              <a:t>Deroofing is a minimally invasive, technically accessible procedure with few steps, making educating on a wider scale more feasible.  </a:t>
            </a:r>
            <a:endParaRPr lang="en-US" sz="1050" b="1">
              <a:solidFill>
                <a:srgbClr val="000000"/>
              </a:solidFill>
              <a:latin typeface="Aptos Display"/>
            </a:endParaRP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GB" sz="1050" b="1">
                <a:solidFill>
                  <a:srgbClr val="000000"/>
                </a:solidFill>
                <a:latin typeface="Aptos Display"/>
              </a:rPr>
              <a:t>Bridging gaps in understanding of deroofing and its application in HS management supports trainees in providing appropriate effective treatment earlier on in disease progression, improving </a:t>
            </a:r>
            <a:r>
              <a:rPr lang="en-GB" sz="1050" b="1" dirty="0">
                <a:solidFill>
                  <a:srgbClr val="000000"/>
                </a:solidFill>
                <a:latin typeface="Aptos Display"/>
              </a:rPr>
              <a:t>patient outcomes. </a:t>
            </a:r>
          </a:p>
          <a:p>
            <a:pPr marL="285750" indent="-285750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r>
              <a:rPr lang="en-GB" sz="1050" b="1">
                <a:solidFill>
                  <a:srgbClr val="000000"/>
                </a:solidFill>
                <a:latin typeface="Aptos Display"/>
              </a:rPr>
              <a:t>Broader awareness and implementation of deroofing will minimise variation in access to effective HS management across regions and care settings, improving equity of care. </a:t>
            </a:r>
            <a:endParaRPr lang="en-US" sz="1050" b="1">
              <a:solidFill>
                <a:srgbClr val="000000"/>
              </a:solidFill>
              <a:latin typeface="Aptos Display"/>
            </a:endParaRPr>
          </a:p>
          <a:p>
            <a:pPr algn="ctr"/>
            <a:endParaRPr lang="en-GB" sz="1100" b="1" dirty="0">
              <a:solidFill>
                <a:srgbClr val="000000"/>
              </a:solidFill>
              <a:latin typeface="Aptos Display"/>
            </a:endParaRPr>
          </a:p>
          <a:p>
            <a:pPr algn="ctr"/>
            <a:endParaRPr lang="en-GB" sz="1400" b="1" dirty="0">
              <a:solidFill>
                <a:srgbClr val="000000"/>
              </a:solidFill>
            </a:endParaRPr>
          </a:p>
          <a:p>
            <a:pPr algn="ctr"/>
            <a:endParaRPr lang="en-GB" sz="1400" b="1" dirty="0">
              <a:solidFill>
                <a:srgbClr val="000000"/>
              </a:solidFill>
            </a:endParaRPr>
          </a:p>
          <a:p>
            <a:pPr algn="ctr"/>
            <a:endParaRPr lang="en-GB" sz="1400" b="1" dirty="0">
              <a:solidFill>
                <a:srgbClr val="000000"/>
              </a:solidFill>
            </a:endParaRPr>
          </a:p>
          <a:p>
            <a:pPr algn="ctr"/>
            <a:endParaRPr lang="en-GB" sz="1400" b="1" dirty="0">
              <a:solidFill>
                <a:srgbClr val="000000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FFD825F-A33F-63C1-E30A-1BF902369289}"/>
              </a:ext>
            </a:extLst>
          </p:cNvPr>
          <p:cNvSpPr/>
          <p:nvPr/>
        </p:nvSpPr>
        <p:spPr>
          <a:xfrm>
            <a:off x="9369216" y="13083999"/>
            <a:ext cx="6073319" cy="1536777"/>
          </a:xfrm>
          <a:prstGeom prst="rect">
            <a:avLst/>
          </a:prstGeom>
          <a:solidFill>
            <a:srgbClr val="FA9773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90000"/>
              </a:lnSpc>
              <a:spcBef>
                <a:spcPts val="1000"/>
              </a:spcBef>
            </a:pPr>
            <a:endParaRPr lang="en-GB" sz="1000" dirty="0">
              <a:solidFill>
                <a:srgbClr val="000000"/>
              </a:solidFill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2400" b="1" dirty="0">
                <a:solidFill>
                  <a:schemeClr val="tx1"/>
                </a:solidFill>
                <a:latin typeface="Aptos Display"/>
              </a:rPr>
              <a:t>As an accessible and effective procedure, deroofing warrants wider training and adoption </a:t>
            </a:r>
            <a:r>
              <a:rPr lang="en-GB" sz="2400" b="1">
                <a:solidFill>
                  <a:schemeClr val="tx1"/>
                </a:solidFill>
                <a:latin typeface="Aptos Display"/>
              </a:rPr>
              <a:t>within services</a:t>
            </a:r>
            <a:r>
              <a:rPr lang="en-GB" sz="2400" b="1" dirty="0">
                <a:solidFill>
                  <a:schemeClr val="tx1"/>
                </a:solidFill>
                <a:latin typeface="Aptos Display"/>
              </a:rPr>
              <a:t> to improve HS patient outcomes nationally.</a:t>
            </a:r>
            <a:r>
              <a:rPr lang="en-GB" sz="2400" b="1" dirty="0">
                <a:solidFill>
                  <a:schemeClr val="tx1"/>
                </a:solidFill>
              </a:rPr>
              <a:t> </a:t>
            </a:r>
            <a:endParaRPr lang="en-US" sz="2400" b="1">
              <a:solidFill>
                <a:schemeClr val="tx1"/>
              </a:solidFill>
            </a:endParaRPr>
          </a:p>
          <a:p>
            <a:pPr algn="ctr"/>
            <a:endParaRPr lang="en-GB" sz="1400" dirty="0">
              <a:solidFill>
                <a:srgbClr val="000000"/>
              </a:solidFill>
            </a:endParaRPr>
          </a:p>
          <a:p>
            <a:pPr algn="ctr"/>
            <a:endParaRPr lang="en-GB" dirty="0"/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C6D7F2A0-CCFF-4C24-BCD5-677B06D6171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58020" y="5379716"/>
            <a:ext cx="2545851" cy="2418423"/>
          </a:xfrm>
          <a:prstGeom prst="rect">
            <a:avLst/>
          </a:prstGeom>
          <a:ln w="38100" cap="sq">
            <a:solidFill>
              <a:srgbClr val="FA977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A313928-C651-684E-E8AF-DF7F5055FFAD}"/>
              </a:ext>
            </a:extLst>
          </p:cNvPr>
          <p:cNvSpPr txBox="1"/>
          <p:nvPr/>
        </p:nvSpPr>
        <p:spPr>
          <a:xfrm>
            <a:off x="132191" y="12126456"/>
            <a:ext cx="8593685" cy="2503249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GB" sz="1400" b="1"/>
              <a:t>References </a:t>
            </a:r>
            <a:endParaRPr lang="en-US"/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 dirty="0">
                <a:latin typeface="Times New Roman"/>
                <a:cs typeface="Times New Roman"/>
              </a:rPr>
              <a:t>Napolitano, M., Megna, M., </a:t>
            </a:r>
            <a:r>
              <a:rPr lang="en-GB" sz="600" dirty="0" err="1">
                <a:latin typeface="Times New Roman"/>
                <a:cs typeface="Times New Roman"/>
              </a:rPr>
              <a:t>Timoshchuk</a:t>
            </a:r>
            <a:r>
              <a:rPr lang="en-GB" sz="600" dirty="0">
                <a:latin typeface="Times New Roman"/>
                <a:cs typeface="Times New Roman"/>
              </a:rPr>
              <a:t>, E., Patruno, C., </a:t>
            </a:r>
            <a:r>
              <a:rPr lang="en-GB" sz="600" dirty="0" err="1">
                <a:latin typeface="Times New Roman"/>
                <a:cs typeface="Times New Roman"/>
              </a:rPr>
              <a:t>Balato</a:t>
            </a:r>
            <a:r>
              <a:rPr lang="en-GB" sz="600" dirty="0">
                <a:latin typeface="Times New Roman"/>
                <a:cs typeface="Times New Roman"/>
              </a:rPr>
              <a:t>, N., </a:t>
            </a:r>
            <a:r>
              <a:rPr lang="en-GB" sz="600" dirty="0" err="1">
                <a:latin typeface="Times New Roman"/>
                <a:cs typeface="Times New Roman"/>
              </a:rPr>
              <a:t>Fabbrocini</a:t>
            </a:r>
            <a:r>
              <a:rPr lang="en-GB" sz="600" dirty="0">
                <a:latin typeface="Times New Roman"/>
                <a:cs typeface="Times New Roman"/>
              </a:rPr>
              <a:t>, G., &amp; </a:t>
            </a:r>
            <a:r>
              <a:rPr lang="en-GB" sz="600" dirty="0" err="1">
                <a:latin typeface="Times New Roman"/>
                <a:cs typeface="Times New Roman"/>
              </a:rPr>
              <a:t>Monfrecola</a:t>
            </a:r>
            <a:r>
              <a:rPr lang="en-GB" sz="600" dirty="0">
                <a:latin typeface="Times New Roman"/>
                <a:cs typeface="Times New Roman"/>
              </a:rPr>
              <a:t>, G. (2017). Hidradenitis suppurativa: from pathogenesis to diagnosis and treatment. </a:t>
            </a:r>
            <a:r>
              <a:rPr lang="en-GB" sz="600" i="1" dirty="0">
                <a:latin typeface="Times New Roman"/>
                <a:cs typeface="Times New Roman"/>
              </a:rPr>
              <a:t>Clinical, Cosmetic and Investigational Dermatology</a:t>
            </a:r>
            <a:r>
              <a:rPr lang="en-GB" sz="600" dirty="0">
                <a:latin typeface="Times New Roman"/>
                <a:cs typeface="Times New Roman"/>
              </a:rPr>
              <a:t>, </a:t>
            </a:r>
            <a:r>
              <a:rPr lang="en-GB" sz="600" i="1" dirty="0">
                <a:latin typeface="Times New Roman"/>
                <a:cs typeface="Times New Roman"/>
              </a:rPr>
              <a:t>Volume 10</a:t>
            </a:r>
            <a:r>
              <a:rPr lang="en-GB" sz="600" dirty="0">
                <a:latin typeface="Times New Roman"/>
                <a:cs typeface="Times New Roman"/>
              </a:rPr>
              <a:t>(10), 105–115. </a:t>
            </a:r>
            <a:r>
              <a:rPr lang="en-GB" sz="600" dirty="0">
                <a:latin typeface="Times New Roman"/>
                <a:cs typeface="Times New Roman"/>
                <a:hlinkClick r:id="rId7"/>
              </a:rPr>
              <a:t>https://doi.org/10.2147/ccid.s111019</a:t>
            </a:r>
            <a:endParaRPr lang="en-US" sz="600">
              <a:latin typeface="Calibri"/>
              <a:ea typeface="Calibri"/>
              <a:cs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 dirty="0">
                <a:latin typeface="Times New Roman"/>
                <a:cs typeface="Times New Roman"/>
              </a:rPr>
              <a:t>Ballard, K., &amp; Shuman, V. L. (2024). Hidradenitis suppurativa. In </a:t>
            </a:r>
            <a:r>
              <a:rPr lang="en-GB" sz="600" i="1" dirty="0">
                <a:latin typeface="Times New Roman"/>
                <a:cs typeface="Times New Roman"/>
              </a:rPr>
              <a:t>Nih.gov</a:t>
            </a:r>
            <a:r>
              <a:rPr lang="en-GB" sz="600" dirty="0">
                <a:latin typeface="Times New Roman"/>
                <a:cs typeface="Times New Roman"/>
              </a:rPr>
              <a:t>. </a:t>
            </a:r>
            <a:r>
              <a:rPr lang="en-GB" sz="600" dirty="0" err="1">
                <a:latin typeface="Times New Roman"/>
                <a:cs typeface="Times New Roman"/>
              </a:rPr>
              <a:t>StatPearls</a:t>
            </a:r>
            <a:r>
              <a:rPr lang="en-GB" sz="600" dirty="0">
                <a:latin typeface="Times New Roman"/>
                <a:cs typeface="Times New Roman"/>
              </a:rPr>
              <a:t> Publishing. </a:t>
            </a:r>
            <a:r>
              <a:rPr lang="en-GB" sz="600" dirty="0">
                <a:latin typeface="Times New Roman"/>
                <a:cs typeface="Times New Roman"/>
                <a:hlinkClick r:id="rId8"/>
              </a:rPr>
              <a:t>https://www.ncbi.nlm.nih.gov/books/NBK534867/</a:t>
            </a:r>
            <a:endParaRPr lang="en-GB" sz="600" dirty="0">
              <a:latin typeface="Times New Roman"/>
              <a:cs typeface="Times New Roman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>
                <a:latin typeface="Times New Roman"/>
                <a:cs typeface="Times New Roman"/>
              </a:rPr>
              <a:t>Fiatsogbe Dzuali, Yaghi, M., &amp; Saylor, D. K. (2024). Deroofing: a practical guide for the dermatologist. </a:t>
            </a:r>
            <a:r>
              <a:rPr lang="en-GB" sz="600" i="1">
                <a:latin typeface="Times New Roman"/>
                <a:cs typeface="Times New Roman"/>
              </a:rPr>
              <a:t>Current Dermatology Reports</a:t>
            </a:r>
            <a:r>
              <a:rPr lang="en-GB" sz="600">
                <a:latin typeface="Times New Roman"/>
                <a:cs typeface="Times New Roman"/>
              </a:rPr>
              <a:t>, </a:t>
            </a:r>
            <a:r>
              <a:rPr lang="en-GB" sz="600" i="1">
                <a:latin typeface="Times New Roman"/>
                <a:cs typeface="Times New Roman"/>
              </a:rPr>
              <a:t>13</a:t>
            </a:r>
            <a:r>
              <a:rPr lang="en-GB" sz="600">
                <a:latin typeface="Times New Roman"/>
                <a:cs typeface="Times New Roman"/>
              </a:rPr>
              <a:t>(1), 1–7. </a:t>
            </a:r>
            <a:r>
              <a:rPr lang="en-GB" sz="600" dirty="0">
                <a:latin typeface="Times New Roman"/>
                <a:cs typeface="Times New Roman"/>
                <a:hlinkClick r:id="rId9"/>
              </a:rPr>
              <a:t>https://doi.org/10.1007/s13671-024-00419-x</a:t>
            </a:r>
            <a:endParaRPr lang="en-GB" sz="600" dirty="0">
              <a:latin typeface="Times New Roman"/>
              <a:cs typeface="Times New Roman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 dirty="0">
                <a:latin typeface="Times New Roman"/>
                <a:cs typeface="Times New Roman"/>
              </a:rPr>
              <a:t>Allison, D., Sterner , J., Parker, J., &amp; Martin , K. (2022). </a:t>
            </a:r>
            <a:r>
              <a:rPr lang="en-GB" sz="600" i="1" dirty="0">
                <a:latin typeface="Times New Roman"/>
                <a:cs typeface="Times New Roman"/>
              </a:rPr>
              <a:t>Surgical Deroofing for Hidradenitis Suppurativa | </a:t>
            </a:r>
            <a:r>
              <a:rPr lang="en-GB" sz="600" i="1" dirty="0" err="1">
                <a:latin typeface="Times New Roman"/>
                <a:cs typeface="Times New Roman"/>
              </a:rPr>
              <a:t>MDedge</a:t>
            </a:r>
            <a:r>
              <a:rPr lang="en-GB" sz="600" dirty="0">
                <a:latin typeface="Times New Roman"/>
                <a:cs typeface="Times New Roman"/>
              </a:rPr>
              <a:t>. </a:t>
            </a:r>
            <a:r>
              <a:rPr lang="en-GB" sz="600" dirty="0" err="1">
                <a:latin typeface="Times New Roman"/>
                <a:cs typeface="Times New Roman"/>
              </a:rPr>
              <a:t>Mdedge.Com</a:t>
            </a:r>
            <a:r>
              <a:rPr lang="en-GB" sz="600" dirty="0">
                <a:latin typeface="Times New Roman"/>
                <a:cs typeface="Times New Roman"/>
              </a:rPr>
              <a:t>. </a:t>
            </a:r>
            <a:r>
              <a:rPr lang="en-GB" sz="600" dirty="0">
                <a:latin typeface="Times New Roman"/>
                <a:cs typeface="Times New Roman"/>
                <a:hlinkClick r:id="rId10"/>
              </a:rPr>
              <a:t>https://www.mdedge.com/dermatology/article/257714/autoimmune-diseases/surgical-deroofing-hidradenitis-suppurativa</a:t>
            </a:r>
            <a:endParaRPr lang="en-GB" sz="600" dirty="0">
              <a:latin typeface="Times New Roman"/>
              <a:cs typeface="Times New Roman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 dirty="0">
                <a:latin typeface="Times New Roman"/>
                <a:cs typeface="Times New Roman"/>
              </a:rPr>
              <a:t>Ingram, J. R., Bates, J., Cannings‐John, R., Collier, F., Evans, J., Gibbons, A., Harris, C., Howells, L., Hood, K., Howes, R., Leighton, P., Riaz, M., Rodrigues, J., Stanton, H., Kim, T., &amp; Thomas‐Jones, E. (2023). treatment of hidradenitis suppurativa evaluation study (</a:t>
            </a:r>
            <a:r>
              <a:rPr lang="en-GB" sz="600" dirty="0" err="1">
                <a:latin typeface="Times New Roman"/>
                <a:cs typeface="Times New Roman"/>
              </a:rPr>
              <a:t>theseus</a:t>
            </a:r>
            <a:r>
              <a:rPr lang="en-GB" sz="600" dirty="0">
                <a:latin typeface="Times New Roman"/>
                <a:cs typeface="Times New Roman"/>
              </a:rPr>
              <a:t>): a prospective cohort study. </a:t>
            </a:r>
            <a:r>
              <a:rPr lang="en-GB" sz="600" i="1" dirty="0">
                <a:latin typeface="Times New Roman"/>
                <a:cs typeface="Times New Roman"/>
              </a:rPr>
              <a:t>British Journal of Dermatology</a:t>
            </a:r>
            <a:r>
              <a:rPr lang="en-GB" sz="600" dirty="0">
                <a:latin typeface="Times New Roman"/>
                <a:cs typeface="Times New Roman"/>
              </a:rPr>
              <a:t>, </a:t>
            </a:r>
            <a:r>
              <a:rPr lang="en-GB" sz="600" i="1" dirty="0">
                <a:latin typeface="Times New Roman"/>
                <a:cs typeface="Times New Roman"/>
              </a:rPr>
              <a:t>3</a:t>
            </a:r>
            <a:r>
              <a:rPr lang="en-GB" sz="600" dirty="0">
                <a:latin typeface="Times New Roman"/>
                <a:cs typeface="Times New Roman"/>
              </a:rPr>
              <a:t>. </a:t>
            </a:r>
            <a:r>
              <a:rPr lang="en-GB" sz="600" dirty="0">
                <a:latin typeface="Times New Roman"/>
                <a:cs typeface="Times New Roman"/>
                <a:hlinkClick r:id="rId11"/>
              </a:rPr>
              <a:t>https://doi.org/10.1093/bjd/ljad388</a:t>
            </a:r>
            <a:endParaRPr lang="en-GB" sz="600" dirty="0">
              <a:latin typeface="Times New Roman"/>
              <a:cs typeface="Times New Roman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 i="1">
                <a:latin typeface="Times New Roman"/>
                <a:cs typeface="Times New Roman"/>
              </a:rPr>
              <a:t>Cutting-edge Management of Hidradenitis Suppurativa (HS) in Primary Care | Clinical Directors Network, Inc.</a:t>
            </a:r>
            <a:r>
              <a:rPr lang="en-GB" sz="600">
                <a:latin typeface="Times New Roman"/>
                <a:cs typeface="Times New Roman"/>
              </a:rPr>
              <a:t> (2023, June 8). Clinical Directors Network, Inc. </a:t>
            </a:r>
            <a:r>
              <a:rPr lang="en-GB" sz="600" dirty="0">
                <a:latin typeface="Times New Roman"/>
                <a:cs typeface="Times New Roman"/>
                <a:hlinkClick r:id="rId12"/>
              </a:rPr>
              <a:t>https://www.cdnetwork.org/library/cutting-edge-management-of-hidradenitis-suppurativa-hs-in-primary-care/</a:t>
            </a:r>
            <a:endParaRPr lang="en-GB" sz="600" dirty="0">
              <a:latin typeface="Times New Roman"/>
              <a:cs typeface="Times New Roman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>
                <a:latin typeface="Times New Roman"/>
                <a:cs typeface="Times New Roman"/>
              </a:rPr>
              <a:t>Vu, T. T., Soong, L. C., Hagtvedt, R., &amp; Keeling, C. P. (2025). Surgical deroofing in the management of hidradenitis suppurativa alone or as an adjunct to medical therapies. </a:t>
            </a:r>
            <a:r>
              <a:rPr lang="en-GB" sz="600" i="1">
                <a:latin typeface="Times New Roman"/>
                <a:cs typeface="Times New Roman"/>
              </a:rPr>
              <a:t>Dermatologic Surgery</a:t>
            </a:r>
            <a:r>
              <a:rPr lang="en-GB" sz="600">
                <a:latin typeface="Times New Roman"/>
                <a:cs typeface="Times New Roman"/>
              </a:rPr>
              <a:t>, </a:t>
            </a:r>
            <a:r>
              <a:rPr lang="en-GB" sz="600" i="1">
                <a:latin typeface="Times New Roman"/>
                <a:cs typeface="Times New Roman"/>
              </a:rPr>
              <a:t>51</a:t>
            </a:r>
            <a:r>
              <a:rPr lang="en-GB" sz="600">
                <a:latin typeface="Times New Roman"/>
                <a:cs typeface="Times New Roman"/>
              </a:rPr>
              <a:t>(7), e17–e21. </a:t>
            </a:r>
            <a:r>
              <a:rPr lang="en-GB" sz="600" dirty="0">
                <a:latin typeface="Times New Roman"/>
                <a:cs typeface="Times New Roman"/>
                <a:hlinkClick r:id="rId13"/>
              </a:rPr>
              <a:t>https://doi.org/10.1097/dss.0000000000004604</a:t>
            </a:r>
            <a:endParaRPr lang="en-GB" sz="600" dirty="0">
              <a:latin typeface="Times New Roman"/>
              <a:cs typeface="Times New Roman"/>
            </a:endParaRPr>
          </a:p>
          <a:p>
            <a:pPr marL="228600" indent="-228600">
              <a:lnSpc>
                <a:spcPct val="90000"/>
              </a:lnSpc>
              <a:spcBef>
                <a:spcPts val="1000"/>
              </a:spcBef>
              <a:buAutoNum type="arabicPeriod"/>
            </a:pPr>
            <a:r>
              <a:rPr lang="en-GB" sz="600">
                <a:latin typeface="Times New Roman"/>
                <a:cs typeface="Times New Roman"/>
              </a:rPr>
              <a:t>Centre For Trials Research. (2019, October 13). </a:t>
            </a:r>
            <a:r>
              <a:rPr lang="en-GB" sz="600" i="1">
                <a:latin typeface="Times New Roman"/>
                <a:cs typeface="Times New Roman"/>
              </a:rPr>
              <a:t>Deroofing of sinus tracts in Hidradenitis Suppurativa for Healthcare Professionals</a:t>
            </a:r>
            <a:r>
              <a:rPr lang="en-GB" sz="600">
                <a:latin typeface="Times New Roman"/>
                <a:cs typeface="Times New Roman"/>
              </a:rPr>
              <a:t>. </a:t>
            </a:r>
            <a:r>
              <a:rPr lang="en-GB" sz="600" dirty="0">
                <a:latin typeface="Times New Roman"/>
                <a:cs typeface="Times New Roman"/>
                <a:hlinkClick r:id="rId14"/>
              </a:rPr>
              <a:t>https://www.youtube.com/watch?v=ftizgrBMzok&amp;t=2s</a:t>
            </a:r>
            <a:endParaRPr lang="en-GB" sz="600" dirty="0">
              <a:latin typeface="Times New Roman"/>
              <a:cs typeface="Times New Roman"/>
            </a:endParaRPr>
          </a:p>
          <a:p>
            <a:r>
              <a:rPr lang="en-GB" sz="1000"/>
              <a:t>AI was only used to assist with the structure and layout of the poster as well as the cleanup of hand-</a:t>
            </a:r>
            <a:r>
              <a:rPr lang="en-GB" sz="1000" dirty="0"/>
              <a:t>drawn images.</a:t>
            </a:r>
            <a:r>
              <a:rPr lang="en-GB" dirty="0"/>
              <a:t> 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A7F1883-2E77-CE8E-E0AA-F160EC8F72A3}"/>
              </a:ext>
            </a:extLst>
          </p:cNvPr>
          <p:cNvSpPr txBox="1"/>
          <p:nvPr/>
        </p:nvSpPr>
        <p:spPr>
          <a:xfrm>
            <a:off x="5737772" y="11822876"/>
            <a:ext cx="4345179" cy="18466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00" b="1" i="1" dirty="0"/>
              <a:t>Figure 3: </a:t>
            </a:r>
            <a:r>
              <a:rPr lang="en-GB" sz="600"/>
              <a:t>Simplified illustration of deroofing technique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3C5A3B5-093C-6C81-121B-3C61B260032C}"/>
              </a:ext>
            </a:extLst>
          </p:cNvPr>
          <p:cNvSpPr txBox="1"/>
          <p:nvPr/>
        </p:nvSpPr>
        <p:spPr>
          <a:xfrm>
            <a:off x="171251" y="7970881"/>
            <a:ext cx="2691088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00" b="1" i="1" dirty="0">
                <a:latin typeface="Aptos Display"/>
              </a:rPr>
              <a:t>Figure 1: </a:t>
            </a:r>
            <a:r>
              <a:rPr lang="en-GB" sz="600">
                <a:solidFill>
                  <a:srgbClr val="153047"/>
                </a:solidFill>
                <a:latin typeface="Aptos Display"/>
                <a:cs typeface="Poppins"/>
              </a:rPr>
              <a:t>Hidradenitis suppurativa of axilla. </a:t>
            </a:r>
            <a:r>
              <a:rPr lang="en-GB" sz="600">
                <a:solidFill>
                  <a:srgbClr val="153047"/>
                </a:solidFill>
                <a:latin typeface="Aptos Display"/>
                <a:ea typeface="+mn-lt"/>
                <a:cs typeface="+mn-lt"/>
              </a:rPr>
              <a:t> Image sourced from </a:t>
            </a:r>
            <a:r>
              <a:rPr lang="en-GB" sz="600" dirty="0">
                <a:solidFill>
                  <a:srgbClr val="153047"/>
                </a:solidFill>
                <a:latin typeface="Aptos Display"/>
                <a:ea typeface="+mn-lt"/>
                <a:cs typeface="+mn-lt"/>
                <a:hlinkClick r:id="rId15"/>
              </a:rPr>
              <a:t>https://dermnetnz.org/</a:t>
            </a:r>
            <a:r>
              <a:rPr lang="en-GB" sz="600">
                <a:solidFill>
                  <a:srgbClr val="153047"/>
                </a:solidFill>
                <a:latin typeface="Aptos Display"/>
                <a:ea typeface="+mn-lt"/>
                <a:cs typeface="+mn-lt"/>
              </a:rPr>
              <a:t> in accordance with CC BY-NC-ND license</a:t>
            </a:r>
            <a:r>
              <a:rPr lang="en-GB" sz="600">
                <a:solidFill>
                  <a:srgbClr val="153047"/>
                </a:solidFill>
                <a:ea typeface="+mn-lt"/>
                <a:cs typeface="+mn-lt"/>
              </a:rPr>
              <a:t>.</a:t>
            </a:r>
            <a:endParaRPr lang="en-GB" sz="600"/>
          </a:p>
          <a:p>
            <a:endParaRPr lang="en-GB" sz="1000" dirty="0">
              <a:solidFill>
                <a:srgbClr val="153047"/>
              </a:solidFill>
              <a:latin typeface="Poppins"/>
              <a:cs typeface="Poppins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4D5A93FA-991C-451F-63FD-2F97A06BAC1A}"/>
              </a:ext>
            </a:extLst>
          </p:cNvPr>
          <p:cNvSpPr txBox="1"/>
          <p:nvPr/>
        </p:nvSpPr>
        <p:spPr>
          <a:xfrm>
            <a:off x="2853814" y="7970880"/>
            <a:ext cx="2755200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600" b="1" i="1" dirty="0">
                <a:latin typeface="Aptos Display"/>
              </a:rPr>
              <a:t>Figure 2: </a:t>
            </a:r>
            <a:r>
              <a:rPr lang="en-GB" sz="600">
                <a:solidFill>
                  <a:srgbClr val="153047"/>
                </a:solidFill>
                <a:latin typeface="Aptos Display"/>
                <a:cs typeface="Poppins"/>
              </a:rPr>
              <a:t>Hidradenitis suppurativa of breast. </a:t>
            </a:r>
            <a:r>
              <a:rPr lang="en-GB" sz="600">
                <a:solidFill>
                  <a:srgbClr val="153047"/>
                </a:solidFill>
                <a:latin typeface="Aptos Display"/>
                <a:ea typeface="+mn-lt"/>
                <a:cs typeface="+mn-lt"/>
              </a:rPr>
              <a:t> Image sourced from </a:t>
            </a:r>
            <a:r>
              <a:rPr lang="en-GB" sz="600" dirty="0">
                <a:solidFill>
                  <a:srgbClr val="153047"/>
                </a:solidFill>
                <a:latin typeface="Aptos Display"/>
                <a:ea typeface="+mn-lt"/>
                <a:cs typeface="+mn-lt"/>
                <a:hlinkClick r:id="rId15"/>
              </a:rPr>
              <a:t>https://dermnetnz.org/</a:t>
            </a:r>
            <a:r>
              <a:rPr lang="en-GB" sz="600" dirty="0">
                <a:solidFill>
                  <a:srgbClr val="153047"/>
                </a:solidFill>
                <a:latin typeface="Aptos Display"/>
                <a:ea typeface="+mn-lt"/>
                <a:cs typeface="+mn-lt"/>
              </a:rPr>
              <a:t> in accordance with CC BY-NC-ND license</a:t>
            </a:r>
            <a:r>
              <a:rPr lang="en-GB" sz="600" dirty="0">
                <a:solidFill>
                  <a:srgbClr val="153047"/>
                </a:solidFill>
                <a:ea typeface="+mn-lt"/>
                <a:cs typeface="+mn-lt"/>
              </a:rPr>
              <a:t>.</a:t>
            </a:r>
            <a:endParaRPr lang="en-GB" sz="600" dirty="0"/>
          </a:p>
          <a:p>
            <a:endParaRPr lang="en-GB" sz="1000" dirty="0">
              <a:solidFill>
                <a:srgbClr val="153047"/>
              </a:solidFill>
              <a:latin typeface="Poppins"/>
              <a:cs typeface="Poppins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E4E6CE6F-7BBE-D979-3FB2-C357F158DEC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-548" t="7589" r="-643" b="21235"/>
          <a:stretch>
            <a:fillRect/>
          </a:stretch>
        </p:blipFill>
        <p:spPr>
          <a:xfrm>
            <a:off x="5901519" y="3878845"/>
            <a:ext cx="3092694" cy="1661663"/>
          </a:xfrm>
          <a:prstGeom prst="rect">
            <a:avLst/>
          </a:prstGeom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3F7E049A-39C9-D125-1FA6-5E718CC4335D}"/>
              </a:ext>
            </a:extLst>
          </p:cNvPr>
          <p:cNvSpPr txBox="1"/>
          <p:nvPr/>
        </p:nvSpPr>
        <p:spPr>
          <a:xfrm>
            <a:off x="6714839" y="1297675"/>
            <a:ext cx="2022509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/>
              <a:t>Local anaesthetic</a:t>
            </a:r>
            <a:endParaRPr lang="en-GB" sz="1000" dirty="0"/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90B10785-6BF1-DCC9-5037-5D55DA1F916F}"/>
              </a:ext>
            </a:extLst>
          </p:cNvPr>
          <p:cNvCxnSpPr/>
          <p:nvPr/>
        </p:nvCxnSpPr>
        <p:spPr>
          <a:xfrm flipV="1">
            <a:off x="6640616" y="1478891"/>
            <a:ext cx="140005" cy="230597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C289002A-E4F7-B0CE-90D9-474668B091BF}"/>
              </a:ext>
            </a:extLst>
          </p:cNvPr>
          <p:cNvSpPr txBox="1"/>
          <p:nvPr/>
        </p:nvSpPr>
        <p:spPr>
          <a:xfrm>
            <a:off x="6711066" y="3808730"/>
            <a:ext cx="128423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/>
              <a:t>Probe 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F1D9C33-7FC2-A520-0883-89071871E634}"/>
              </a:ext>
            </a:extLst>
          </p:cNvPr>
          <p:cNvCxnSpPr/>
          <p:nvPr/>
        </p:nvCxnSpPr>
        <p:spPr>
          <a:xfrm flipV="1">
            <a:off x="6482214" y="3931370"/>
            <a:ext cx="307531" cy="255235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9D54BBEC-EF18-208B-8BEB-D741BA9CD733}"/>
              </a:ext>
            </a:extLst>
          </p:cNvPr>
          <p:cNvSpPr txBox="1"/>
          <p:nvPr/>
        </p:nvSpPr>
        <p:spPr>
          <a:xfrm>
            <a:off x="7207936" y="7867315"/>
            <a:ext cx="1144752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/>
              <a:t>Diathermy tool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498E518B-CFB1-9F81-F9D7-828DC31BAE73}"/>
              </a:ext>
            </a:extLst>
          </p:cNvPr>
          <p:cNvCxnSpPr/>
          <p:nvPr/>
        </p:nvCxnSpPr>
        <p:spPr>
          <a:xfrm flipH="1" flipV="1">
            <a:off x="7867518" y="8048499"/>
            <a:ext cx="280011" cy="304718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4" name="Picture 33">
            <a:extLst>
              <a:ext uri="{FF2B5EF4-FFF2-40B4-BE49-F238E27FC236}">
                <a16:creationId xmlns:a16="http://schemas.microsoft.com/office/drawing/2014/main" id="{F5A49407-F3EB-A26A-3C49-9D7D4FE53C6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3607458" y="951754"/>
            <a:ext cx="1665889" cy="1688547"/>
          </a:xfrm>
          <a:prstGeom prst="rect">
            <a:avLst/>
          </a:prstGeom>
          <a:ln w="38100" cap="sq">
            <a:solidFill>
              <a:srgbClr val="FA977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9376ACAF-3E98-4EC9-D4F9-2E50082FA5C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9383286" y="929861"/>
            <a:ext cx="1731193" cy="1691060"/>
          </a:xfrm>
          <a:prstGeom prst="rect">
            <a:avLst/>
          </a:prstGeom>
          <a:ln w="38100" cap="sq">
            <a:solidFill>
              <a:srgbClr val="FA977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9" name="Arrow: Left 48">
            <a:extLst>
              <a:ext uri="{FF2B5EF4-FFF2-40B4-BE49-F238E27FC236}">
                <a16:creationId xmlns:a16="http://schemas.microsoft.com/office/drawing/2014/main" id="{B808AD3C-3C72-1494-AD9D-2EE36FD20D4A}"/>
              </a:ext>
            </a:extLst>
          </p:cNvPr>
          <p:cNvSpPr/>
          <p:nvPr/>
        </p:nvSpPr>
        <p:spPr>
          <a:xfrm>
            <a:off x="11134934" y="963969"/>
            <a:ext cx="1989208" cy="681345"/>
          </a:xfrm>
          <a:prstGeom prst="leftArrow">
            <a:avLst/>
          </a:prstGeom>
          <a:solidFill>
            <a:srgbClr val="FA977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0" name="Arrow: Right 49">
            <a:extLst>
              <a:ext uri="{FF2B5EF4-FFF2-40B4-BE49-F238E27FC236}">
                <a16:creationId xmlns:a16="http://schemas.microsoft.com/office/drawing/2014/main" id="{01E30852-43AF-77BC-190F-AE481F492C3E}"/>
              </a:ext>
            </a:extLst>
          </p:cNvPr>
          <p:cNvSpPr/>
          <p:nvPr/>
        </p:nvSpPr>
        <p:spPr>
          <a:xfrm>
            <a:off x="11670866" y="1773332"/>
            <a:ext cx="1937984" cy="682263"/>
          </a:xfrm>
          <a:prstGeom prst="rightArrow">
            <a:avLst/>
          </a:prstGeom>
          <a:solidFill>
            <a:srgbClr val="FA9773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000000"/>
              </a:solidFill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F02322D2-9A6C-5E65-AA93-60B1944D86B4}"/>
              </a:ext>
            </a:extLst>
          </p:cNvPr>
          <p:cNvSpPr txBox="1"/>
          <p:nvPr/>
        </p:nvSpPr>
        <p:spPr>
          <a:xfrm>
            <a:off x="11426796" y="1167754"/>
            <a:ext cx="1941437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800" b="1">
                <a:solidFill>
                  <a:srgbClr val="000000"/>
                </a:solidFill>
              </a:rPr>
              <a:t>Scan for some clinician </a:t>
            </a:r>
            <a:r>
              <a:rPr lang="en-GB" sz="800" b="1" dirty="0">
                <a:solidFill>
                  <a:srgbClr val="000000"/>
                </a:solidFill>
              </a:rPr>
              <a:t> resources from the HS Foundation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B3990C5-0CB2-19CE-6017-4C7F54054CE9}"/>
              </a:ext>
            </a:extLst>
          </p:cNvPr>
          <p:cNvSpPr txBox="1"/>
          <p:nvPr/>
        </p:nvSpPr>
        <p:spPr>
          <a:xfrm>
            <a:off x="11663722" y="1983109"/>
            <a:ext cx="155470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2577F75-20DB-0481-0F18-E039348FAF9E}"/>
              </a:ext>
            </a:extLst>
          </p:cNvPr>
          <p:cNvSpPr txBox="1"/>
          <p:nvPr/>
        </p:nvSpPr>
        <p:spPr>
          <a:xfrm>
            <a:off x="11661188" y="1972291"/>
            <a:ext cx="1947436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800" b="1">
                <a:solidFill>
                  <a:srgbClr val="000000"/>
                </a:solidFill>
              </a:rPr>
              <a:t>Scan for a deroofing video aimed at Health Care Professionals</a:t>
            </a:r>
            <a:endParaRPr lang="en-GB" sz="800" b="1" dirty="0">
              <a:solidFill>
                <a:srgbClr val="000000"/>
              </a:solidFill>
            </a:endParaRPr>
          </a:p>
        </p:txBody>
      </p:sp>
      <p:pic>
        <p:nvPicPr>
          <p:cNvPr id="54" name="Picture 53" descr="Hidradenitis suppurativa of axilla">
            <a:extLst>
              <a:ext uri="{FF2B5EF4-FFF2-40B4-BE49-F238E27FC236}">
                <a16:creationId xmlns:a16="http://schemas.microsoft.com/office/drawing/2014/main" id="{00506A29-721B-7E37-8CF7-96E80D9CF8B2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129570" y="5373098"/>
            <a:ext cx="2557171" cy="2420861"/>
          </a:xfrm>
          <a:prstGeom prst="rect">
            <a:avLst/>
          </a:prstGeom>
          <a:ln w="38100" cap="sq">
            <a:solidFill>
              <a:srgbClr val="FA977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A4F9A6F2-9FEB-6522-7764-11107B50C275}"/>
              </a:ext>
            </a:extLst>
          </p:cNvPr>
          <p:cNvCxnSpPr/>
          <p:nvPr/>
        </p:nvCxnSpPr>
        <p:spPr>
          <a:xfrm flipH="1" flipV="1">
            <a:off x="5876643" y="1124750"/>
            <a:ext cx="152970" cy="20990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8164DE4-9644-E25E-E283-93C195AD2B24}"/>
              </a:ext>
            </a:extLst>
          </p:cNvPr>
          <p:cNvCxnSpPr/>
          <p:nvPr/>
        </p:nvCxnSpPr>
        <p:spPr>
          <a:xfrm flipH="1" flipV="1">
            <a:off x="6130401" y="1119714"/>
            <a:ext cx="76042" cy="104611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290ED54E-0376-BF54-8445-45033DFF5F64}"/>
              </a:ext>
            </a:extLst>
          </p:cNvPr>
          <p:cNvSpPr txBox="1"/>
          <p:nvPr/>
        </p:nvSpPr>
        <p:spPr>
          <a:xfrm>
            <a:off x="6709199" y="5757206"/>
            <a:ext cx="1284231" cy="24622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GB" sz="1000"/>
              <a:t>Probe 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BAB4462C-0190-AD2F-5E90-329AA873DE73}"/>
              </a:ext>
            </a:extLst>
          </p:cNvPr>
          <p:cNvCxnSpPr/>
          <p:nvPr/>
        </p:nvCxnSpPr>
        <p:spPr>
          <a:xfrm flipV="1">
            <a:off x="6391100" y="5883870"/>
            <a:ext cx="363514" cy="109899"/>
          </a:xfrm>
          <a:prstGeom prst="straightConnector1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A6C84AEF-7A72-ADBB-98AA-565FC2298A87}"/>
              </a:ext>
            </a:extLst>
          </p:cNvPr>
          <p:cNvSpPr txBox="1"/>
          <p:nvPr/>
        </p:nvSpPr>
        <p:spPr>
          <a:xfrm>
            <a:off x="8621697" y="1428722"/>
            <a:ext cx="41629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 b="1">
                <a:solidFill>
                  <a:srgbClr val="FA9773"/>
                </a:solidFill>
              </a:rPr>
              <a:t>1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64269EEA-5267-51C0-53E6-A53D43AC6BC0}"/>
              </a:ext>
            </a:extLst>
          </p:cNvPr>
          <p:cNvSpPr txBox="1"/>
          <p:nvPr/>
        </p:nvSpPr>
        <p:spPr>
          <a:xfrm>
            <a:off x="8683481" y="3479750"/>
            <a:ext cx="41629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 b="1">
                <a:solidFill>
                  <a:srgbClr val="FA9773"/>
                </a:solidFill>
              </a:rPr>
              <a:t>2</a:t>
            </a:r>
            <a:endParaRPr lang="en-GB" sz="2000" b="1" dirty="0">
              <a:solidFill>
                <a:srgbClr val="FA9773"/>
              </a:solidFill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F87CB029-371B-D63A-3D75-434A580C414A}"/>
              </a:ext>
            </a:extLst>
          </p:cNvPr>
          <p:cNvSpPr txBox="1"/>
          <p:nvPr/>
        </p:nvSpPr>
        <p:spPr>
          <a:xfrm>
            <a:off x="8683443" y="7645900"/>
            <a:ext cx="41629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 b="1">
                <a:solidFill>
                  <a:srgbClr val="FA9773"/>
                </a:solidFill>
              </a:rPr>
              <a:t>4</a:t>
            </a: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0485C2D4-8C5B-31BB-588F-47189DC9A26A}"/>
              </a:ext>
            </a:extLst>
          </p:cNvPr>
          <p:cNvSpPr txBox="1"/>
          <p:nvPr/>
        </p:nvSpPr>
        <p:spPr>
          <a:xfrm>
            <a:off x="8619294" y="5620510"/>
            <a:ext cx="41629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 b="1">
                <a:solidFill>
                  <a:srgbClr val="FA9773"/>
                </a:solidFill>
              </a:rPr>
              <a:t>3</a:t>
            </a: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B8F4255-CCE7-E5AC-1651-5586CE4BED6B}"/>
              </a:ext>
            </a:extLst>
          </p:cNvPr>
          <p:cNvSpPr txBox="1"/>
          <p:nvPr/>
        </p:nvSpPr>
        <p:spPr>
          <a:xfrm>
            <a:off x="8593575" y="9876392"/>
            <a:ext cx="416292" cy="4001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GB" sz="2000" b="1">
                <a:solidFill>
                  <a:srgbClr val="FA9773"/>
                </a:solidFill>
              </a:rPr>
              <a:t>5</a:t>
            </a:r>
            <a:endParaRPr lang="en-GB" sz="2000" b="1" dirty="0">
              <a:solidFill>
                <a:srgbClr val="FA977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40029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939C46109834F43A796623197A9117D" ma:contentTypeVersion="19" ma:contentTypeDescription="Create a new document." ma:contentTypeScope="" ma:versionID="8b1f3bc53e6e11481dc7d19bd34798a1">
  <xsd:schema xmlns:xsd="http://www.w3.org/2001/XMLSchema" xmlns:xs="http://www.w3.org/2001/XMLSchema" xmlns:p="http://schemas.microsoft.com/office/2006/metadata/properties" xmlns:ns2="097155b1-ca7f-4261-9ff3-ed786ab1eef4" xmlns:ns3="48e73888-48cf-4ef3-bb38-5924e434e3f5" targetNamespace="http://schemas.microsoft.com/office/2006/metadata/properties" ma:root="true" ma:fieldsID="a5f9ce1aaf4fabf20cbd478a9aa31d83" ns2:_="" ns3:_="">
    <xsd:import namespace="097155b1-ca7f-4261-9ff3-ed786ab1eef4"/>
    <xsd:import namespace="48e73888-48cf-4ef3-bb38-5924e434e3f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7155b1-ca7f-4261-9ff3-ed786ab1eef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61096dc-d251-4610-a75c-99b50ae101c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e73888-48cf-4ef3-bb38-5924e434e3f5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94a7a522-8d1d-4f0f-aab3-2d86e06deeb8}" ma:internalName="TaxCatchAll" ma:showField="CatchAllData" ma:web="48e73888-48cf-4ef3-bb38-5924e434e3f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97155b1-ca7f-4261-9ff3-ed786ab1eef4">
      <Terms xmlns="http://schemas.microsoft.com/office/infopath/2007/PartnerControls"/>
    </lcf76f155ced4ddcb4097134ff3c332f>
    <TaxCatchAll xmlns="48e73888-48cf-4ef3-bb38-5924e434e3f5" xsi:nil="true"/>
  </documentManagement>
</p:properties>
</file>

<file path=customXml/itemProps1.xml><?xml version="1.0" encoding="utf-8"?>
<ds:datastoreItem xmlns:ds="http://schemas.openxmlformats.org/officeDocument/2006/customXml" ds:itemID="{A22786C6-2926-4533-AB03-421551BF8C96}"/>
</file>

<file path=customXml/itemProps2.xml><?xml version="1.0" encoding="utf-8"?>
<ds:datastoreItem xmlns:ds="http://schemas.openxmlformats.org/officeDocument/2006/customXml" ds:itemID="{DB5AF457-6CB9-42B4-8E3A-F0D7FD2EA24B}"/>
</file>

<file path=customXml/itemProps3.xml><?xml version="1.0" encoding="utf-8"?>
<ds:datastoreItem xmlns:ds="http://schemas.openxmlformats.org/officeDocument/2006/customXml" ds:itemID="{A655A264-BE35-47EB-B852-6C867A5B05DF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Custom</PresentationFormat>
  <Slides>1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2007</cp:revision>
  <dcterms:created xsi:type="dcterms:W3CDTF">2026-07-14T11:27:09Z</dcterms:created>
  <dcterms:modified xsi:type="dcterms:W3CDTF">2026-07-31T00:49:38Z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0x010100B939C46109834F43A796623197A9117D</vt:lpwstr>
  </property>
</Properties>
</file>