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5"/>
  </p:notesMasterIdLst>
  <p:sldIdLst>
    <p:sldId id="257" r:id="rId2"/>
    <p:sldId id="258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openxmlformats.org/officeDocument/2006/relationships/customXml" Target="../customXml/item2.xml"/><Relationship Id="rId5" Type="http://schemas.openxmlformats.org/officeDocument/2006/relationships/notesMaster" Target="notesMasters/notesMaster1.xml"/><Relationship Id="rId1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50ECF-D415-8940-92EB-44310B4F3170}" type="datetimeFigureOut">
              <a:rPr lang="en-US" smtClean="0"/>
              <a:t>7/30/24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FDD4D-FD18-E045-84C9-9589EF92F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19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FDD4D-FD18-E045-84C9-9589EF92FC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46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FDD4D-FD18-E045-84C9-9589EF92FC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8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265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5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24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90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266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263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0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9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7/30/24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26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7/30/24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04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5" r:id="rId6"/>
    <p:sldLayoutId id="2147483680" r:id="rId7"/>
    <p:sldLayoutId id="2147483681" r:id="rId8"/>
    <p:sldLayoutId id="2147483682" r:id="rId9"/>
    <p:sldLayoutId id="2147483684" r:id="rId10"/>
    <p:sldLayoutId id="2147483683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35351-12A5-EE5E-846D-583057AB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83" y="190241"/>
            <a:ext cx="9192397" cy="448897"/>
          </a:xfrm>
        </p:spPr>
        <p:txBody>
          <a:bodyPr>
            <a:normAutofit fontScale="90000"/>
          </a:bodyPr>
          <a:lstStyle/>
          <a:p>
            <a:r>
              <a:rPr lang="en-US" dirty="0"/>
              <a:t>LAYING THE GROUNDWORK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6562E7-87DF-6642-6D0C-EA4ED1AC25CE}"/>
              </a:ext>
            </a:extLst>
          </p:cNvPr>
          <p:cNvSpPr txBox="1"/>
          <p:nvPr/>
        </p:nvSpPr>
        <p:spPr>
          <a:xfrm>
            <a:off x="99883" y="795636"/>
            <a:ext cx="3772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Interactive E-learning:</a:t>
            </a:r>
          </a:p>
          <a:p>
            <a:endParaRPr lang="en-US" dirty="0"/>
          </a:p>
          <a:p>
            <a:r>
              <a:rPr lang="en-US" sz="1600" i="1" dirty="0"/>
              <a:t>Build the foundations via comprehensive e-learning videos and questions covering anatomy, procedure steps, and patient safety.</a:t>
            </a:r>
          </a:p>
        </p:txBody>
      </p:sp>
      <p:pic>
        <p:nvPicPr>
          <p:cNvPr id="7" name="Picture 6" descr="A screen shot of a screen&#10;&#10;Description automatically generated">
            <a:extLst>
              <a:ext uri="{FF2B5EF4-FFF2-40B4-BE49-F238E27FC236}">
                <a16:creationId xmlns:a16="http://schemas.microsoft.com/office/drawing/2014/main" id="{1C089C30-2B43-9603-6605-BF9E022366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787"/>
          <a:stretch/>
        </p:blipFill>
        <p:spPr>
          <a:xfrm>
            <a:off x="104959" y="2475143"/>
            <a:ext cx="4591123" cy="832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D18A64-702A-E656-ACA7-0DF002B805E4}"/>
              </a:ext>
            </a:extLst>
          </p:cNvPr>
          <p:cNvSpPr txBox="1"/>
          <p:nvPr/>
        </p:nvSpPr>
        <p:spPr>
          <a:xfrm>
            <a:off x="256219" y="2460246"/>
            <a:ext cx="1261398" cy="1441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 person with a scalpel on their skin&#10;&#10;Description automatically generated">
            <a:extLst>
              <a:ext uri="{FF2B5EF4-FFF2-40B4-BE49-F238E27FC236}">
                <a16:creationId xmlns:a16="http://schemas.microsoft.com/office/drawing/2014/main" id="{5BF5F8CF-0E79-CF6B-A861-B0603A623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19" y="3440540"/>
            <a:ext cx="3116940" cy="18975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677FA3E-9063-C217-59F6-C1F8DCFE5F99}"/>
              </a:ext>
            </a:extLst>
          </p:cNvPr>
          <p:cNvSpPr txBox="1"/>
          <p:nvPr/>
        </p:nvSpPr>
        <p:spPr>
          <a:xfrm>
            <a:off x="99884" y="6363899"/>
            <a:ext cx="5090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Instructional videos demonstrating a successful elliptical excision procedure and how to use surgical instruments. 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6A0BDB-6FD5-DF65-A747-D74F834DFA0E}"/>
              </a:ext>
            </a:extLst>
          </p:cNvPr>
          <p:cNvCxnSpPr>
            <a:cxnSpLocks/>
          </p:cNvCxnSpPr>
          <p:nvPr/>
        </p:nvCxnSpPr>
        <p:spPr>
          <a:xfrm>
            <a:off x="2636410" y="1004784"/>
            <a:ext cx="2553776" cy="209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EB52464-669F-DD23-0B03-167A0EE87D09}"/>
              </a:ext>
            </a:extLst>
          </p:cNvPr>
          <p:cNvSpPr txBox="1"/>
          <p:nvPr/>
        </p:nvSpPr>
        <p:spPr>
          <a:xfrm>
            <a:off x="5317748" y="795636"/>
            <a:ext cx="3496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Verbal Teaching:</a:t>
            </a:r>
          </a:p>
          <a:p>
            <a:endParaRPr lang="en-US" dirty="0"/>
          </a:p>
          <a:p>
            <a:r>
              <a:rPr lang="en-US" sz="1600" i="1" dirty="0"/>
              <a:t>1-hour interactive commentary by surgical clinician throughout the videos to answer any of the student’s questions and expand on key steps.</a:t>
            </a:r>
          </a:p>
        </p:txBody>
      </p:sp>
      <p:pic>
        <p:nvPicPr>
          <p:cNvPr id="23" name="Picture 22" descr="A group of people in scrubs looking at a screen&#10;&#10;Description automatically generated">
            <a:extLst>
              <a:ext uri="{FF2B5EF4-FFF2-40B4-BE49-F238E27FC236}">
                <a16:creationId xmlns:a16="http://schemas.microsoft.com/office/drawing/2014/main" id="{BD46CE5B-D8DD-4DA8-13D0-A6EDF4188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738" y="2832110"/>
            <a:ext cx="2657663" cy="2675440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1900851-56D8-C242-464B-CEA187E00AD4}"/>
              </a:ext>
            </a:extLst>
          </p:cNvPr>
          <p:cNvCxnSpPr>
            <a:cxnSpLocks/>
          </p:cNvCxnSpPr>
          <p:nvPr/>
        </p:nvCxnSpPr>
        <p:spPr>
          <a:xfrm>
            <a:off x="7196770" y="1004784"/>
            <a:ext cx="2049885" cy="0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75B79BB-9F0B-EDCB-35AB-99B04582C96B}"/>
              </a:ext>
            </a:extLst>
          </p:cNvPr>
          <p:cNvSpPr txBox="1"/>
          <p:nvPr/>
        </p:nvSpPr>
        <p:spPr>
          <a:xfrm>
            <a:off x="9410637" y="795636"/>
            <a:ext cx="26764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Pre-test:</a:t>
            </a:r>
          </a:p>
          <a:p>
            <a:endParaRPr lang="en-US" dirty="0"/>
          </a:p>
          <a:p>
            <a:r>
              <a:rPr lang="en-US" sz="1600" i="1" dirty="0"/>
              <a:t>Student tested on relevant anatomy, ellipse excision steps and patient safety. </a:t>
            </a:r>
          </a:p>
          <a:p>
            <a:endParaRPr lang="en-US" sz="1600" i="1" dirty="0"/>
          </a:p>
          <a:p>
            <a:r>
              <a:rPr lang="en-US" sz="1600" i="1" dirty="0"/>
              <a:t>Pass is required in order to move onto next stage</a:t>
            </a:r>
            <a:r>
              <a:rPr lang="en-US" dirty="0"/>
              <a:t>. 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8C55EED-0A4F-9791-C7C6-2431515AE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1372" y="4651201"/>
            <a:ext cx="2850567" cy="1712698"/>
          </a:xfrm>
          <a:prstGeom prst="rect">
            <a:avLst/>
          </a:prstGeom>
        </p:spPr>
      </p:pic>
      <p:pic>
        <p:nvPicPr>
          <p:cNvPr id="46" name="Picture 45" descr="A group of papers with check marks&#10;&#10;Description automatically generated">
            <a:extLst>
              <a:ext uri="{FF2B5EF4-FFF2-40B4-BE49-F238E27FC236}">
                <a16:creationId xmlns:a16="http://schemas.microsoft.com/office/drawing/2014/main" id="{C897EFA5-C6C0-0D7D-10FE-BF129DF23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5852" y="3214111"/>
            <a:ext cx="3229929" cy="317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7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891B-5607-666B-ADC1-82B00E3F8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54" y="281969"/>
            <a:ext cx="6591300" cy="336596"/>
          </a:xfrm>
        </p:spPr>
        <p:txBody>
          <a:bodyPr>
            <a:normAutofit fontScale="90000"/>
          </a:bodyPr>
          <a:lstStyle/>
          <a:p>
            <a:r>
              <a:rPr lang="en-US" dirty="0"/>
              <a:t>Hands-on mastery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D6B66D-42D6-BB42-AC79-D2971C514BAC}"/>
              </a:ext>
            </a:extLst>
          </p:cNvPr>
          <p:cNvSpPr txBox="1"/>
          <p:nvPr/>
        </p:nvSpPr>
        <p:spPr>
          <a:xfrm>
            <a:off x="234355" y="835977"/>
            <a:ext cx="3487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Immersive VR simulation:</a:t>
            </a:r>
          </a:p>
          <a:p>
            <a:endParaRPr lang="en-US" dirty="0"/>
          </a:p>
          <a:p>
            <a:r>
              <a:rPr lang="en-US" sz="1600" i="1" dirty="0"/>
              <a:t>Next: Student practices in an immersive VR environment, allowing for repeated practice and real-time feedback without risk.</a:t>
            </a:r>
          </a:p>
        </p:txBody>
      </p:sp>
      <p:pic>
        <p:nvPicPr>
          <p:cNvPr id="6" name="Picture 5" descr="A doctor wearing a virtual reality headset&#10;&#10;Description automatically generated">
            <a:extLst>
              <a:ext uri="{FF2B5EF4-FFF2-40B4-BE49-F238E27FC236}">
                <a16:creationId xmlns:a16="http://schemas.microsoft.com/office/drawing/2014/main" id="{3C4DF25F-2872-1B1A-608D-C3CA24494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6"/>
          <a:stretch/>
        </p:blipFill>
        <p:spPr>
          <a:xfrm>
            <a:off x="234354" y="2684606"/>
            <a:ext cx="4825822" cy="2384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46818-9E64-78E2-F889-094D9BC7FC8D}"/>
              </a:ext>
            </a:extLst>
          </p:cNvPr>
          <p:cNvSpPr txBox="1"/>
          <p:nvPr/>
        </p:nvSpPr>
        <p:spPr>
          <a:xfrm>
            <a:off x="234353" y="5156606"/>
            <a:ext cx="48258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Have VR interface show </a:t>
            </a:r>
            <a:r>
              <a:rPr lang="en-US" u="sng" dirty="0"/>
              <a:t>procedure steps </a:t>
            </a:r>
            <a:r>
              <a:rPr lang="en-US" dirty="0"/>
              <a:t>and </a:t>
            </a:r>
            <a:r>
              <a:rPr lang="en-US" u="sng" dirty="0"/>
              <a:t>feedback metrics</a:t>
            </a:r>
            <a:r>
              <a:rPr lang="en-US" dirty="0"/>
              <a:t>.</a:t>
            </a:r>
            <a:r>
              <a:rPr lang="en-US" sz="1600" i="1" dirty="0"/>
              <a:t> </a:t>
            </a:r>
          </a:p>
          <a:p>
            <a:endParaRPr lang="en-US" sz="1600" i="1" dirty="0"/>
          </a:p>
          <a:p>
            <a:r>
              <a:rPr lang="en-US" sz="1600" i="1" dirty="0"/>
              <a:t>VR interface showing human subject before moving on to training on synthetic models.</a:t>
            </a:r>
            <a:endParaRPr lang="en-US" dirty="0"/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689A4355-0414-9794-85D7-DA6459E13CEA}"/>
              </a:ext>
            </a:extLst>
          </p:cNvPr>
          <p:cNvSpPr/>
          <p:nvPr/>
        </p:nvSpPr>
        <p:spPr>
          <a:xfrm>
            <a:off x="3503054" y="608124"/>
            <a:ext cx="2854241" cy="1631216"/>
          </a:xfrm>
          <a:prstGeom prst="wedgeEllipseCallout">
            <a:avLst>
              <a:gd name="adj1" fmla="val -47455"/>
              <a:gd name="adj2" fmla="val 5776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sng" dirty="0"/>
              <a:t>Improve engagement: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Using haptic feedback mechanisms to stimulate tactile sensations of cutting and suturing to help with learning the skills!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D86BA-CCA6-44B5-7EFC-CD9336CC9787}"/>
              </a:ext>
            </a:extLst>
          </p:cNvPr>
          <p:cNvSpPr txBox="1"/>
          <p:nvPr/>
        </p:nvSpPr>
        <p:spPr>
          <a:xfrm>
            <a:off x="5344300" y="2822400"/>
            <a:ext cx="38591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High-fidelity skin synthetic models:</a:t>
            </a:r>
          </a:p>
          <a:p>
            <a:endParaRPr lang="en-US" dirty="0"/>
          </a:p>
          <a:p>
            <a:r>
              <a:rPr lang="en-US" sz="1600" i="1" dirty="0"/>
              <a:t>Train on synthetic skin models which replicate the texture, multiple layers, and resistance of human skin. </a:t>
            </a:r>
          </a:p>
          <a:p>
            <a:r>
              <a:rPr lang="en-US" sz="1600" i="1" dirty="0"/>
              <a:t>Once completed successfully as observed by clinician, the student may progress.</a:t>
            </a:r>
          </a:p>
        </p:txBody>
      </p:sp>
      <p:pic>
        <p:nvPicPr>
          <p:cNvPr id="11" name="Picture 10" descr="A pink and white sponge&#10;&#10;Description automatically generated">
            <a:extLst>
              <a:ext uri="{FF2B5EF4-FFF2-40B4-BE49-F238E27FC236}">
                <a16:creationId xmlns:a16="http://schemas.microsoft.com/office/drawing/2014/main" id="{4037EF7A-CC84-5E1E-1752-C9D33D1DB1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75" t="22376" r="7164"/>
          <a:stretch/>
        </p:blipFill>
        <p:spPr>
          <a:xfrm>
            <a:off x="9079297" y="4694281"/>
            <a:ext cx="2693901" cy="1801663"/>
          </a:xfrm>
          <a:prstGeom prst="rect">
            <a:avLst/>
          </a:prstGeom>
        </p:spPr>
      </p:pic>
      <p:pic>
        <p:nvPicPr>
          <p:cNvPr id="13" name="Picture 12" descr="A close-up of a chicken&#10;&#10;Description automatically generated">
            <a:extLst>
              <a:ext uri="{FF2B5EF4-FFF2-40B4-BE49-F238E27FC236}">
                <a16:creationId xmlns:a16="http://schemas.microsoft.com/office/drawing/2014/main" id="{63C31693-483D-B419-D19E-84FF8CD22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301" y="4692544"/>
            <a:ext cx="3575050" cy="1803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3B7BF1-7E80-9123-4BBC-FB31FA11B05A}"/>
              </a:ext>
            </a:extLst>
          </p:cNvPr>
          <p:cNvSpPr txBox="1"/>
          <p:nvPr/>
        </p:nvSpPr>
        <p:spPr>
          <a:xfrm>
            <a:off x="9079297" y="6508703"/>
            <a:ext cx="256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Skin suture trainer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31C024-05B5-F65A-31DC-E2FFA0D25709}"/>
              </a:ext>
            </a:extLst>
          </p:cNvPr>
          <p:cNvSpPr txBox="1"/>
          <p:nvPr/>
        </p:nvSpPr>
        <p:spPr>
          <a:xfrm>
            <a:off x="5248814" y="6486099"/>
            <a:ext cx="2562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Chicken leg</a:t>
            </a:r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40B5E3D9-D15B-63E6-D1F1-329EAFCB650F}"/>
              </a:ext>
            </a:extLst>
          </p:cNvPr>
          <p:cNvSpPr/>
          <p:nvPr/>
        </p:nvSpPr>
        <p:spPr>
          <a:xfrm>
            <a:off x="9117171" y="1928063"/>
            <a:ext cx="2953782" cy="1631216"/>
          </a:xfrm>
          <a:prstGeom prst="wedgeEllipseCallout">
            <a:avLst>
              <a:gd name="adj1" fmla="val -46291"/>
              <a:gd name="adj2" fmla="val -5208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u="sng" dirty="0"/>
              <a:t>Improve engagement:</a:t>
            </a:r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Increased practice for the student through provision of low-fidelity models which can be practiced on multiple times before moving to high fidelity.</a:t>
            </a:r>
          </a:p>
        </p:txBody>
      </p:sp>
      <p:pic>
        <p:nvPicPr>
          <p:cNvPr id="21" name="Picture 20" descr="A lemon with a drawing on it&#10;&#10;Description automatically generated">
            <a:extLst>
              <a:ext uri="{FF2B5EF4-FFF2-40B4-BE49-F238E27FC236}">
                <a16:creationId xmlns:a16="http://schemas.microsoft.com/office/drawing/2014/main" id="{313B00FF-7B75-F8D8-817F-314C2C4E9A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694" y="308101"/>
            <a:ext cx="3473057" cy="16312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1410E7-3C2C-182F-9BF1-1183B6092BBA}"/>
              </a:ext>
            </a:extLst>
          </p:cNvPr>
          <p:cNvSpPr txBox="1"/>
          <p:nvPr/>
        </p:nvSpPr>
        <p:spPr>
          <a:xfrm>
            <a:off x="6127639" y="1929662"/>
            <a:ext cx="3219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Once VR practice has been completed the procedure should be practiced on a low fidelity model.</a:t>
            </a:r>
          </a:p>
        </p:txBody>
      </p:sp>
    </p:spTree>
    <p:extLst>
      <p:ext uri="{BB962C8B-B14F-4D97-AF65-F5344CB8AC3E}">
        <p14:creationId xmlns:p14="http://schemas.microsoft.com/office/powerpoint/2010/main" val="3683788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8978-2D0C-D89C-2F7E-A7AEBF874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54" y="277067"/>
            <a:ext cx="8178053" cy="385762"/>
          </a:xfrm>
        </p:spPr>
        <p:txBody>
          <a:bodyPr>
            <a:normAutofit fontScale="90000"/>
          </a:bodyPr>
          <a:lstStyle/>
          <a:p>
            <a:r>
              <a:rPr lang="en-US" dirty="0"/>
              <a:t>Bridging to clinical excellence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0D2E9D-495E-D2AD-E989-D12197652AB5}"/>
              </a:ext>
            </a:extLst>
          </p:cNvPr>
          <p:cNvSpPr txBox="1"/>
          <p:nvPr/>
        </p:nvSpPr>
        <p:spPr>
          <a:xfrm>
            <a:off x="605680" y="855390"/>
            <a:ext cx="3772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Mentored clinical sessions:</a:t>
            </a:r>
          </a:p>
          <a:p>
            <a:endParaRPr lang="en-US" dirty="0"/>
          </a:p>
          <a:p>
            <a:r>
              <a:rPr lang="en-US" sz="1600" i="1" dirty="0"/>
              <a:t>Student undertakes the procedure with the guidance of an experienced surgeon in a controlled clinical setting, ensuring patient safety.</a:t>
            </a:r>
          </a:p>
        </p:txBody>
      </p:sp>
      <p:pic>
        <p:nvPicPr>
          <p:cNvPr id="10" name="Picture 9" descr="A close-up of a needle on a person's skin&#10;&#10;Description automatically generated">
            <a:extLst>
              <a:ext uri="{FF2B5EF4-FFF2-40B4-BE49-F238E27FC236}">
                <a16:creationId xmlns:a16="http://schemas.microsoft.com/office/drawing/2014/main" id="{E8F36A04-3F4C-32FD-64E7-232CA8B35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56" y="2549313"/>
            <a:ext cx="3772223" cy="2325594"/>
          </a:xfrm>
          <a:prstGeom prst="rect">
            <a:avLst/>
          </a:prstGeom>
        </p:spPr>
      </p:pic>
      <p:sp>
        <p:nvSpPr>
          <p:cNvPr id="13" name="Oval Callout 12">
            <a:extLst>
              <a:ext uri="{FF2B5EF4-FFF2-40B4-BE49-F238E27FC236}">
                <a16:creationId xmlns:a16="http://schemas.microsoft.com/office/drawing/2014/main" id="{175D3013-F1FC-F386-25EB-6D401A38B5BA}"/>
              </a:ext>
            </a:extLst>
          </p:cNvPr>
          <p:cNvSpPr/>
          <p:nvPr/>
        </p:nvSpPr>
        <p:spPr>
          <a:xfrm>
            <a:off x="4510010" y="781550"/>
            <a:ext cx="2909055" cy="1941673"/>
          </a:xfrm>
          <a:prstGeom prst="wedgeEllipseCallout">
            <a:avLst>
              <a:gd name="adj1" fmla="val -33776"/>
              <a:gd name="adj2" fmla="val 6457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/>
              <a:t>Attaining excellence;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Students need to receive structured, detailed and tailored feedback to refine their technique and garner confidence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D6B596-5A5B-F43A-D338-47E84CC56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745" y="3183165"/>
            <a:ext cx="2621055" cy="35741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EBD599-3798-6238-222D-D36CC83030E3}"/>
              </a:ext>
            </a:extLst>
          </p:cNvPr>
          <p:cNvSpPr txBox="1"/>
          <p:nvPr/>
        </p:nvSpPr>
        <p:spPr>
          <a:xfrm>
            <a:off x="8643713" y="2013228"/>
            <a:ext cx="326042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Peer to peer collaboration:</a:t>
            </a:r>
          </a:p>
          <a:p>
            <a:endParaRPr lang="en-US" sz="1600" u="sng" dirty="0"/>
          </a:p>
          <a:p>
            <a:r>
              <a:rPr lang="en-US" sz="1600" u="sng" dirty="0"/>
              <a:t>If training multiple students </a:t>
            </a:r>
            <a:r>
              <a:rPr lang="en-US" sz="1600" u="sng" dirty="0">
                <a:sym typeface="Wingdings" pitchFamily="2" charset="2"/>
              </a:rPr>
              <a:t></a:t>
            </a:r>
          </a:p>
          <a:p>
            <a:endParaRPr lang="en-US" sz="1600" u="sng" dirty="0"/>
          </a:p>
          <a:p>
            <a:r>
              <a:rPr lang="en-GB" sz="1600" i="1" dirty="0"/>
              <a:t>Engage in peer collaboration sessions where students can debrief and learn from each other’s experiences (successes and pitfall) to foster a collaborative learning environment.</a:t>
            </a:r>
            <a:br>
              <a:rPr lang="en-GB" sz="1600" dirty="0"/>
            </a:br>
            <a:endParaRPr lang="en-US" sz="1600" i="1" dirty="0"/>
          </a:p>
        </p:txBody>
      </p:sp>
      <p:pic>
        <p:nvPicPr>
          <p:cNvPr id="18" name="Picture 17" descr="A group of people in scrubs sitting at a table&#10;&#10;Description automatically generated">
            <a:extLst>
              <a:ext uri="{FF2B5EF4-FFF2-40B4-BE49-F238E27FC236}">
                <a16:creationId xmlns:a16="http://schemas.microsoft.com/office/drawing/2014/main" id="{1C99CD77-BA19-764C-8898-FC80EEA5CB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58" r="1"/>
          <a:stretch/>
        </p:blipFill>
        <p:spPr>
          <a:xfrm>
            <a:off x="8643713" y="4663778"/>
            <a:ext cx="2790812" cy="2073167"/>
          </a:xfrm>
          <a:prstGeom prst="rect">
            <a:avLst/>
          </a:prstGeom>
        </p:spPr>
      </p:pic>
      <p:sp>
        <p:nvSpPr>
          <p:cNvPr id="19" name="Oval Callout 18">
            <a:extLst>
              <a:ext uri="{FF2B5EF4-FFF2-40B4-BE49-F238E27FC236}">
                <a16:creationId xmlns:a16="http://schemas.microsoft.com/office/drawing/2014/main" id="{AB1281A6-0E9C-A0C0-C385-9BA3ACA51ED3}"/>
              </a:ext>
            </a:extLst>
          </p:cNvPr>
          <p:cNvSpPr/>
          <p:nvPr/>
        </p:nvSpPr>
        <p:spPr>
          <a:xfrm>
            <a:off x="8590208" y="107432"/>
            <a:ext cx="3367438" cy="1631216"/>
          </a:xfrm>
          <a:prstGeom prst="wedgeEllipseCallout">
            <a:avLst>
              <a:gd name="adj1" fmla="val -26449"/>
              <a:gd name="adj2" fmla="val 6101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Whilst not a pre-condition to being signed off, group collaboration sessions encourage sharing tips resulting a more efficient acquisition of skills.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B9567F-423D-901D-FD73-0BA724F64523}"/>
              </a:ext>
            </a:extLst>
          </p:cNvPr>
          <p:cNvSpPr txBox="1"/>
          <p:nvPr/>
        </p:nvSpPr>
        <p:spPr>
          <a:xfrm>
            <a:off x="605679" y="5105729"/>
            <a:ext cx="3772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Ultimate sign off:</a:t>
            </a:r>
          </a:p>
          <a:p>
            <a:endParaRPr lang="en-US" dirty="0"/>
          </a:p>
          <a:p>
            <a:r>
              <a:rPr lang="en-US" sz="1600" i="1" dirty="0"/>
              <a:t>Upon independent completion of a successful ellipse excision (under supervision), clinician may sign them off as competent.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A75D417-6E61-8CAE-50C1-92CE6B383C3D}"/>
              </a:ext>
            </a:extLst>
          </p:cNvPr>
          <p:cNvCxnSpPr>
            <a:cxnSpLocks/>
          </p:cNvCxnSpPr>
          <p:nvPr/>
        </p:nvCxnSpPr>
        <p:spPr>
          <a:xfrm>
            <a:off x="2623898" y="5393428"/>
            <a:ext cx="2302986" cy="0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5CA5BE7E-84B1-A70A-AC97-E92F655B0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49" y="5840637"/>
            <a:ext cx="1018935" cy="74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13661"/>
      </p:ext>
    </p:extLst>
  </p:cSld>
  <p:clrMapOvr>
    <a:masterClrMapping/>
  </p:clrMapOvr>
</p:sld>
</file>

<file path=ppt/theme/theme1.xml><?xml version="1.0" encoding="utf-8"?>
<a:theme xmlns:a="http://schemas.openxmlformats.org/drawingml/2006/main" name="AfterglowVTI">
  <a:themeElements>
    <a:clrScheme name="AnalogousFromLightSeedRightStep">
      <a:dk1>
        <a:srgbClr val="000000"/>
      </a:dk1>
      <a:lt1>
        <a:srgbClr val="FFFFFF"/>
      </a:lt1>
      <a:dk2>
        <a:srgbClr val="412440"/>
      </a:dk2>
      <a:lt2>
        <a:srgbClr val="E8E4E2"/>
      </a:lt2>
      <a:accent1>
        <a:srgbClr val="81A7BB"/>
      </a:accent1>
      <a:accent2>
        <a:srgbClr val="7F8DBA"/>
      </a:accent2>
      <a:accent3>
        <a:srgbClr val="9F96C6"/>
      </a:accent3>
      <a:accent4>
        <a:srgbClr val="A27FBA"/>
      </a:accent4>
      <a:accent5>
        <a:srgbClr val="C492C3"/>
      </a:accent5>
      <a:accent6>
        <a:srgbClr val="BA7FA0"/>
      </a:accent6>
      <a:hlink>
        <a:srgbClr val="A7775C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39C46109834F43A796623197A9117D" ma:contentTypeVersion="18" ma:contentTypeDescription="Create a new document." ma:contentTypeScope="" ma:versionID="a4a24b91eb082af893f6cd16ea0da7f6">
  <xsd:schema xmlns:xsd="http://www.w3.org/2001/XMLSchema" xmlns:xs="http://www.w3.org/2001/XMLSchema" xmlns:p="http://schemas.microsoft.com/office/2006/metadata/properties" xmlns:ns2="097155b1-ca7f-4261-9ff3-ed786ab1eef4" xmlns:ns3="48e73888-48cf-4ef3-bb38-5924e434e3f5" targetNamespace="http://schemas.microsoft.com/office/2006/metadata/properties" ma:root="true" ma:fieldsID="56eb42308ff22b07e6e0da8c5060c2a7" ns2:_="" ns3:_="">
    <xsd:import namespace="097155b1-ca7f-4261-9ff3-ed786ab1eef4"/>
    <xsd:import namespace="48e73888-48cf-4ef3-bb38-5924e434e3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155b1-ca7f-4261-9ff3-ed786ab1ee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61096dc-d251-4610-a75c-99b50ae101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73888-48cf-4ef3-bb38-5924e434e3f5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4a7a522-8d1d-4f0f-aab3-2d86e06deeb8}" ma:internalName="TaxCatchAll" ma:showField="CatchAllData" ma:web="48e73888-48cf-4ef3-bb38-5924e434e3f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634DF7-5F79-4E75-B7B9-D2AA6F1731AD}"/>
</file>

<file path=customXml/itemProps2.xml><?xml version="1.0" encoding="utf-8"?>
<ds:datastoreItem xmlns:ds="http://schemas.openxmlformats.org/officeDocument/2006/customXml" ds:itemID="{9C647BFC-8911-4FD6-B386-E535FD2F2EA9}"/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384</Words>
  <Application>Microsoft Macintosh PowerPoint</Application>
  <PresentationFormat>Widescreen</PresentationFormat>
  <Paragraphs>51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Arial</vt:lpstr>
      <vt:lpstr>Trade Gothic Next Cond</vt:lpstr>
      <vt:lpstr>Trade Gothic Next Light</vt:lpstr>
      <vt:lpstr>Wingdings</vt:lpstr>
      <vt:lpstr>AfterglowVTI</vt:lpstr>
      <vt:lpstr>LAYING THE GROUNDWORK</vt:lpstr>
      <vt:lpstr>Hands-on mastery</vt:lpstr>
      <vt:lpstr>Bridging to clinical excellence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Kamran, Hareem</dc:creator>
  <cp:lastModifiedBy>Kamran, Hareem</cp:lastModifiedBy>
  <cp:revision>14</cp:revision>
  <dcterms:created xsi:type="dcterms:W3CDTF">2024-07-30T17:07:06Z</dcterms:created>
  <dcterms:modified xsi:type="dcterms:W3CDTF">2024-07-30T22:20:54Z</dcterms:modified>
</cp:coreProperties>
</file>